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theme/themeOverride9.xml" ContentType="application/vnd.openxmlformats-officedocument.themeOverride+xml"/>
  <Override PartName="/ppt/theme/themeOverride10.xml" ContentType="application/vnd.openxmlformats-officedocument.themeOverride+xml"/>
  <Override PartName="/ppt/theme/themeOverride11.xml" ContentType="application/vnd.openxmlformats-officedocument.themeOverride+xml"/>
  <Override PartName="/ppt/theme/themeOverride12.xml" ContentType="application/vnd.openxmlformats-officedocument.themeOverride+xml"/>
  <Override PartName="/ppt/theme/themeOverride13.xml" ContentType="application/vnd.openxmlformats-officedocument.themeOverride+xml"/>
  <Override PartName="/ppt/theme/themeOverride14.xml" ContentType="application/vnd.openxmlformats-officedocument.themeOverride+xml"/>
  <Override PartName="/ppt/theme/themeOverride15.xml" ContentType="application/vnd.openxmlformats-officedocument.themeOverride+xml"/>
  <Override PartName="/ppt/theme/themeOverride16.xml" ContentType="application/vnd.openxmlformats-officedocument.themeOverride+xml"/>
  <Override PartName="/ppt/theme/themeOverride17.xml" ContentType="application/vnd.openxmlformats-officedocument.themeOverride+xml"/>
  <Override PartName="/ppt/theme/themeOverride18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20"/>
  </p:notesMasterIdLst>
  <p:handoutMasterIdLst>
    <p:handoutMasterId r:id="rId21"/>
  </p:handoutMasterIdLst>
  <p:sldIdLst>
    <p:sldId id="291" r:id="rId2"/>
    <p:sldId id="314" r:id="rId3"/>
    <p:sldId id="347" r:id="rId4"/>
    <p:sldId id="340" r:id="rId5"/>
    <p:sldId id="348" r:id="rId6"/>
    <p:sldId id="349" r:id="rId7"/>
    <p:sldId id="351" r:id="rId8"/>
    <p:sldId id="352" r:id="rId9"/>
    <p:sldId id="353" r:id="rId10"/>
    <p:sldId id="294" r:id="rId11"/>
    <p:sldId id="350" r:id="rId12"/>
    <p:sldId id="346" r:id="rId13"/>
    <p:sldId id="354" r:id="rId14"/>
    <p:sldId id="355" r:id="rId15"/>
    <p:sldId id="356" r:id="rId16"/>
    <p:sldId id="357" r:id="rId17"/>
    <p:sldId id="358" r:id="rId18"/>
    <p:sldId id="335" r:id="rId19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246E"/>
    <a:srgbClr val="008000"/>
    <a:srgbClr val="009900"/>
    <a:srgbClr val="0066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5BE263C-DBD7-4A20-BB59-AAB30ACAA65A}" styleName="Средний стиль 3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404" autoAdjust="0"/>
  </p:normalViewPr>
  <p:slideViewPr>
    <p:cSldViewPr>
      <p:cViewPr varScale="1">
        <p:scale>
          <a:sx n="110" d="100"/>
          <a:sy n="110" d="100"/>
        </p:scale>
        <p:origin x="658" y="67"/>
      </p:cViewPr>
      <p:guideLst>
        <p:guide orient="horz" pos="2160"/>
        <p:guide pos="2880"/>
        <p:guide orient="horz" pos="16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621B19-1B40-4953-85E7-8D9DD03162C0}" type="datetimeFigureOut">
              <a:rPr lang="ru-RU" smtClean="0"/>
              <a:t>27.05.2020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C65139-3444-47E5-A735-A250A264BD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08481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8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t>27.05.2020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8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t>27.05.2020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t>27.05.2020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t>27.05.2020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t>27.05.2020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t>27.05.2020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t>27.05.2020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t>27.05.2020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t>27.05.2020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t>27.05.2020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t>27.05.2020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t>27.05.2020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t>27.05.2020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55576" y="1203598"/>
            <a:ext cx="7776864" cy="1077182"/>
          </a:xfrm>
          <a:prstGeom prst="rect">
            <a:avLst/>
          </a:prstGeom>
        </p:spPr>
        <p:txBody>
          <a:bodyPr wrap="square" lIns="91404" tIns="45702" rIns="91404" bIns="45702">
            <a:spAutoFit/>
          </a:bodyPr>
          <a:lstStyle/>
          <a:p>
            <a:pPr lvl="0" algn="ctr" defTabSz="685749">
              <a:defRPr/>
            </a:pPr>
            <a:r>
              <a:rPr lang="ru-RU" sz="3200" b="1" dirty="0">
                <a:solidFill>
                  <a:srgbClr val="0033CC"/>
                </a:solidFill>
                <a:cs typeface="Arial" panose="020B0604020202020204" pitchFamily="34" charset="0"/>
              </a:rPr>
              <a:t>Об особенностях </a:t>
            </a:r>
            <a:r>
              <a:rPr lang="ru-RU" sz="3200" b="1" dirty="0" smtClean="0">
                <a:solidFill>
                  <a:srgbClr val="0033CC"/>
                </a:solidFill>
                <a:cs typeface="Arial" panose="020B0604020202020204" pitchFamily="34" charset="0"/>
              </a:rPr>
              <a:t>окончания 2019/2020 учебного года </a:t>
            </a:r>
            <a:endParaRPr lang="ru-RU" sz="3200" b="1" dirty="0">
              <a:solidFill>
                <a:srgbClr val="0033CC"/>
              </a:solidFill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3291830"/>
            <a:ext cx="8604448" cy="17821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Первый заместитель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министра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образования и науки Республики Татарстан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И.Г.Хадиуллин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612184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7968" y="1097541"/>
            <a:ext cx="8280920" cy="276963"/>
          </a:xfrm>
          <a:prstGeom prst="rect">
            <a:avLst/>
          </a:prstGeom>
        </p:spPr>
        <p:txBody>
          <a:bodyPr wrap="square" lIns="91404" tIns="45702" rIns="91404" bIns="45702">
            <a:spAutoFit/>
          </a:bodyPr>
          <a:lstStyle/>
          <a:p>
            <a:pPr algn="ctr" defTabSz="685749">
              <a:defRPr/>
            </a:pPr>
            <a:endParaRPr lang="ru-RU" sz="1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583457FB-1988-447D-9213-4B738DF6E8DB}"/>
              </a:ext>
            </a:extLst>
          </p:cNvPr>
          <p:cNvSpPr txBox="1">
            <a:spLocks/>
          </p:cNvSpPr>
          <p:nvPr/>
        </p:nvSpPr>
        <p:spPr>
          <a:xfrm>
            <a:off x="632460" y="1381689"/>
            <a:ext cx="6039804" cy="6017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200" b="1" dirty="0" smtClean="0">
                <a:solidFill>
                  <a:srgbClr val="003A7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200" b="1" dirty="0">
              <a:solidFill>
                <a:srgbClr val="003A7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52542" y="843558"/>
            <a:ext cx="8307163" cy="11182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756000">
              <a:spcBef>
                <a:spcPts val="100"/>
              </a:spcBef>
              <a:spcAft>
                <a:spcPts val="100"/>
              </a:spcAft>
              <a:tabLst>
                <a:tab pos="180000" algn="l"/>
                <a:tab pos="720000" algn="l"/>
              </a:tabLst>
            </a:pPr>
            <a:endParaRPr lang="ru-RU" sz="1200" b="1" dirty="0" smtClean="0">
              <a:cs typeface="Times New Roman" charset="0"/>
            </a:endParaRPr>
          </a:p>
          <a:p>
            <a:pPr algn="just" defTabSz="756000">
              <a:spcBef>
                <a:spcPts val="100"/>
              </a:spcBef>
              <a:spcAft>
                <a:spcPts val="100"/>
              </a:spcAft>
              <a:tabLst>
                <a:tab pos="180000" algn="l"/>
                <a:tab pos="720000" algn="l"/>
              </a:tabLst>
            </a:pPr>
            <a:endParaRPr lang="ru-RU" sz="1200" b="1" dirty="0">
              <a:cs typeface="Times New Roman" charset="0"/>
            </a:endParaRPr>
          </a:p>
          <a:p>
            <a:pPr algn="just" defTabSz="756000">
              <a:spcBef>
                <a:spcPts val="100"/>
              </a:spcBef>
              <a:spcAft>
                <a:spcPts val="100"/>
              </a:spcAft>
              <a:tabLst>
                <a:tab pos="180000" algn="l"/>
                <a:tab pos="720000" algn="l"/>
              </a:tabLst>
            </a:pPr>
            <a:endParaRPr lang="ru-RU" sz="1200" b="1" dirty="0" smtClean="0">
              <a:cs typeface="Times New Roman" charset="0"/>
            </a:endParaRPr>
          </a:p>
          <a:p>
            <a:pPr algn="just" defTabSz="756000">
              <a:spcBef>
                <a:spcPts val="100"/>
              </a:spcBef>
              <a:spcAft>
                <a:spcPts val="100"/>
              </a:spcAft>
              <a:tabLst>
                <a:tab pos="180000" algn="l"/>
                <a:tab pos="720000" algn="l"/>
              </a:tabLst>
            </a:pPr>
            <a:endParaRPr lang="ru-RU" sz="1200" b="1" dirty="0">
              <a:cs typeface="Times New Roman" charset="0"/>
            </a:endParaRPr>
          </a:p>
          <a:p>
            <a:pPr algn="just" defTabSz="756000">
              <a:spcBef>
                <a:spcPts val="100"/>
              </a:spcBef>
              <a:spcAft>
                <a:spcPts val="100"/>
              </a:spcAft>
              <a:tabLst>
                <a:tab pos="180000" algn="l"/>
                <a:tab pos="720000" algn="l"/>
              </a:tabLst>
            </a:pPr>
            <a:endParaRPr lang="ru-RU" sz="1200" b="1" dirty="0">
              <a:cs typeface="Times New Roman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39552" y="23012"/>
            <a:ext cx="86044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32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Итоговое сочинение </a:t>
            </a:r>
            <a:r>
              <a:rPr lang="ru-RU" sz="3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ru-RU" sz="32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изложение) </a:t>
            </a:r>
            <a:endParaRPr lang="ru-RU" sz="32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010400" y="14084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10</a:t>
            </a:fld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4750688"/>
              </p:ext>
            </p:extLst>
          </p:nvPr>
        </p:nvGraphicFramePr>
        <p:xfrm>
          <a:off x="755577" y="1200150"/>
          <a:ext cx="8128702" cy="3394075"/>
        </p:xfrm>
        <a:graphic>
          <a:graphicData uri="http://schemas.openxmlformats.org/drawingml/2006/table">
            <a:tbl>
              <a:tblPr firstRow="1" bandRow="1"/>
              <a:tblGrid>
                <a:gridCol w="2991764">
                  <a:extLst>
                    <a:ext uri="{9D8B030D-6E8A-4147-A177-3AD203B41FA5}">
                      <a16:colId xmlns:a16="http://schemas.microsoft.com/office/drawing/2014/main" val="1168858449"/>
                    </a:ext>
                  </a:extLst>
                </a:gridCol>
                <a:gridCol w="2770300">
                  <a:extLst>
                    <a:ext uri="{9D8B030D-6E8A-4147-A177-3AD203B41FA5}">
                      <a16:colId xmlns:a16="http://schemas.microsoft.com/office/drawing/2014/main" val="2159272674"/>
                    </a:ext>
                  </a:extLst>
                </a:gridCol>
                <a:gridCol w="2366638">
                  <a:extLst>
                    <a:ext uri="{9D8B030D-6E8A-4147-A177-3AD203B41FA5}">
                      <a16:colId xmlns:a16="http://schemas.microsoft.com/office/drawing/2014/main" val="2197583854"/>
                    </a:ext>
                  </a:extLst>
                </a:gridCol>
              </a:tblGrid>
              <a:tr h="33940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kern="1200" dirty="0" smtClean="0">
                          <a:solidFill>
                            <a:srgbClr val="A8246E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04.12.2019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Сочинение</a:t>
                      </a:r>
                      <a:r>
                        <a:rPr lang="ru-RU" sz="1400" b="1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b="1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  <a:r>
                        <a:rPr lang="ru-RU" sz="1400" b="1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b="1" kern="1200" dirty="0">
                          <a:solidFill>
                            <a:srgbClr val="A8246E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16 724 </a:t>
                      </a:r>
                      <a:r>
                        <a:rPr lang="ru-RU" sz="1400" b="1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участника</a:t>
                      </a:r>
                      <a:r>
                        <a:rPr lang="ru-RU" sz="1400" b="1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b="1" kern="1200" dirty="0" smtClean="0">
                        <a:solidFill>
                          <a:srgbClr val="A8246E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rgbClr val="A8246E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16 </a:t>
                      </a:r>
                      <a:r>
                        <a:rPr lang="ru-RU" sz="1400" b="1" kern="1200" dirty="0">
                          <a:solidFill>
                            <a:srgbClr val="A8246E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682</a:t>
                      </a:r>
                      <a:r>
                        <a:rPr lang="ru-RU" sz="1400" b="1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b="1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получили</a:t>
                      </a:r>
                      <a:r>
                        <a:rPr lang="ru-RU" sz="1400" b="1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b="1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«зачет»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«незачет»</a:t>
                      </a:r>
                      <a:r>
                        <a:rPr lang="ru-RU" sz="1400" b="1" i="1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- </a:t>
                      </a:r>
                      <a:r>
                        <a:rPr lang="ru-RU" sz="1400" b="1" i="1" kern="1200" dirty="0">
                          <a:solidFill>
                            <a:srgbClr val="A8246E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42</a:t>
                      </a:r>
                      <a:r>
                        <a:rPr lang="ru-RU" sz="1400" b="1" i="1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(0,25%)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b="1" kern="1200" dirty="0" smtClean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Изложение</a:t>
                      </a:r>
                      <a:r>
                        <a:rPr lang="ru-RU" sz="1400" b="1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b="1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  <a:r>
                        <a:rPr lang="ru-RU" sz="1400" b="1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b="1" kern="1200" dirty="0">
                          <a:solidFill>
                            <a:srgbClr val="A8246E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318</a:t>
                      </a:r>
                      <a:r>
                        <a:rPr lang="ru-RU" sz="1400" b="1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b="1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участников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b="1" kern="1200" dirty="0" smtClean="0">
                        <a:solidFill>
                          <a:srgbClr val="A8246E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rgbClr val="A8246E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318</a:t>
                      </a:r>
                      <a:r>
                        <a:rPr lang="ru-RU" sz="1400" b="1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b="1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получили</a:t>
                      </a:r>
                      <a:r>
                        <a:rPr lang="ru-RU" sz="1400" b="1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b="1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«зачет»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«незачет»</a:t>
                      </a:r>
                      <a:r>
                        <a:rPr lang="ru-RU" sz="1400" b="1" i="1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b="1" i="1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  <a:r>
                        <a:rPr lang="ru-RU" sz="1400" b="1" i="1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ru-RU" sz="1400" b="1" i="1" kern="1200" dirty="0">
                          <a:solidFill>
                            <a:srgbClr val="A8246E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5611" marR="75611" marT="37805" marB="3780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kern="1200" dirty="0" smtClean="0">
                          <a:solidFill>
                            <a:srgbClr val="A8246E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05.02.2020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Сочинение</a:t>
                      </a:r>
                      <a:r>
                        <a:rPr lang="ru-RU" sz="1400" b="1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b="1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  <a:r>
                        <a:rPr lang="ru-RU" sz="1400" b="1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b="1" kern="1200" dirty="0">
                          <a:solidFill>
                            <a:srgbClr val="A8246E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103</a:t>
                      </a:r>
                      <a:r>
                        <a:rPr lang="ru-RU" sz="1400" b="1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b="1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участника</a:t>
                      </a:r>
                      <a:r>
                        <a:rPr lang="ru-RU" sz="1400" b="1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b="1" kern="1200" dirty="0" smtClean="0">
                        <a:solidFill>
                          <a:srgbClr val="A8246E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rgbClr val="A8246E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99</a:t>
                      </a:r>
                      <a:r>
                        <a:rPr lang="ru-RU" sz="1400" b="1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получили «зачет»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«незачет» - </a:t>
                      </a:r>
                      <a:r>
                        <a:rPr lang="ru-RU" sz="1400" b="1" i="1" kern="1200" dirty="0">
                          <a:solidFill>
                            <a:srgbClr val="A8246E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ru-RU" sz="1400" b="1" i="1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(3,8%)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b="1" kern="1200" dirty="0" smtClean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Изложение </a:t>
                      </a:r>
                      <a:r>
                        <a:rPr lang="ru-RU" sz="1400" b="1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– </a:t>
                      </a:r>
                      <a:r>
                        <a:rPr lang="ru-RU" sz="1400" b="1" kern="1200" dirty="0">
                          <a:solidFill>
                            <a:srgbClr val="A8246E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ru-RU" sz="1400" b="1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участников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b="1" kern="1200" dirty="0" smtClean="0">
                        <a:solidFill>
                          <a:srgbClr val="A8246E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rgbClr val="A8246E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 </a:t>
                      </a:r>
                      <a:r>
                        <a:rPr lang="ru-RU" sz="1400" b="1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получили «зачет»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«незачет» –  </a:t>
                      </a:r>
                      <a:r>
                        <a:rPr lang="ru-RU" sz="1400" b="1" i="1" kern="1200" dirty="0">
                          <a:solidFill>
                            <a:srgbClr val="A8246E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5611" marR="75611" marT="37805" marB="3780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kern="1200" dirty="0" smtClean="0">
                          <a:solidFill>
                            <a:srgbClr val="A8246E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25.05.2020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Сочинение</a:t>
                      </a:r>
                      <a:r>
                        <a:rPr lang="ru-RU" sz="1400" b="1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b="1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  <a:r>
                        <a:rPr lang="ru-RU" sz="1400" b="1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b="1" kern="1200" dirty="0">
                          <a:solidFill>
                            <a:srgbClr val="A8246E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33</a:t>
                      </a:r>
                      <a:r>
                        <a:rPr lang="ru-RU" sz="1400" b="1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b="1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участника</a:t>
                      </a:r>
                      <a:r>
                        <a:rPr lang="ru-RU" sz="1400" b="1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b="1" kern="1200" dirty="0" smtClean="0">
                        <a:solidFill>
                          <a:srgbClr val="A8246E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rgbClr val="008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Результаты обрабатываются</a:t>
                      </a:r>
                      <a:endParaRPr lang="ru-RU" sz="1400" dirty="0">
                        <a:solidFill>
                          <a:srgbClr val="008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b="1" kern="1200" dirty="0" smtClean="0">
                        <a:solidFill>
                          <a:srgbClr val="008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Изложение </a:t>
                      </a:r>
                      <a:r>
                        <a:rPr lang="ru-RU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– </a:t>
                      </a:r>
                      <a:r>
                        <a:rPr lang="ru-RU" sz="1400" b="1" kern="1200" dirty="0">
                          <a:solidFill>
                            <a:srgbClr val="A8246E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участник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b="1" kern="1200" dirty="0" smtClean="0">
                        <a:solidFill>
                          <a:srgbClr val="008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rgbClr val="008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Результаты обрабатываются</a:t>
                      </a:r>
                      <a:endParaRPr lang="ru-RU" sz="1400" dirty="0">
                        <a:solidFill>
                          <a:srgbClr val="008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30162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082132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7968" y="1097541"/>
            <a:ext cx="8280920" cy="276963"/>
          </a:xfrm>
          <a:prstGeom prst="rect">
            <a:avLst/>
          </a:prstGeom>
        </p:spPr>
        <p:txBody>
          <a:bodyPr wrap="square" lIns="91404" tIns="45702" rIns="91404" bIns="45702">
            <a:spAutoFit/>
          </a:bodyPr>
          <a:lstStyle/>
          <a:p>
            <a:pPr algn="ctr" defTabSz="685749">
              <a:defRPr/>
            </a:pPr>
            <a:endParaRPr lang="ru-RU" sz="1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583457FB-1988-447D-9213-4B738DF6E8DB}"/>
              </a:ext>
            </a:extLst>
          </p:cNvPr>
          <p:cNvSpPr txBox="1">
            <a:spLocks/>
          </p:cNvSpPr>
          <p:nvPr/>
        </p:nvSpPr>
        <p:spPr>
          <a:xfrm>
            <a:off x="632460" y="1381689"/>
            <a:ext cx="6039804" cy="6017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200" b="1" dirty="0" smtClean="0">
                <a:solidFill>
                  <a:srgbClr val="003A7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200" b="1" dirty="0">
              <a:solidFill>
                <a:srgbClr val="003A7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67092" y="815376"/>
            <a:ext cx="8307163" cy="11182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756000">
              <a:spcBef>
                <a:spcPts val="100"/>
              </a:spcBef>
              <a:spcAft>
                <a:spcPts val="100"/>
              </a:spcAft>
              <a:tabLst>
                <a:tab pos="180000" algn="l"/>
                <a:tab pos="720000" algn="l"/>
              </a:tabLst>
            </a:pPr>
            <a:endParaRPr lang="ru-RU" sz="1200" b="1" dirty="0" smtClean="0">
              <a:cs typeface="Times New Roman" charset="0"/>
            </a:endParaRPr>
          </a:p>
          <a:p>
            <a:pPr algn="just" defTabSz="756000">
              <a:spcBef>
                <a:spcPts val="100"/>
              </a:spcBef>
              <a:spcAft>
                <a:spcPts val="100"/>
              </a:spcAft>
              <a:tabLst>
                <a:tab pos="180000" algn="l"/>
                <a:tab pos="720000" algn="l"/>
              </a:tabLst>
            </a:pPr>
            <a:endParaRPr lang="ru-RU" sz="1200" b="1" dirty="0">
              <a:cs typeface="Times New Roman" charset="0"/>
            </a:endParaRPr>
          </a:p>
          <a:p>
            <a:pPr algn="just" defTabSz="756000">
              <a:spcBef>
                <a:spcPts val="100"/>
              </a:spcBef>
              <a:spcAft>
                <a:spcPts val="100"/>
              </a:spcAft>
              <a:tabLst>
                <a:tab pos="180000" algn="l"/>
                <a:tab pos="720000" algn="l"/>
              </a:tabLst>
            </a:pPr>
            <a:endParaRPr lang="ru-RU" sz="1200" b="1" dirty="0" smtClean="0">
              <a:cs typeface="Times New Roman" charset="0"/>
            </a:endParaRPr>
          </a:p>
          <a:p>
            <a:pPr algn="just" defTabSz="756000">
              <a:spcBef>
                <a:spcPts val="100"/>
              </a:spcBef>
              <a:spcAft>
                <a:spcPts val="100"/>
              </a:spcAft>
              <a:tabLst>
                <a:tab pos="180000" algn="l"/>
                <a:tab pos="720000" algn="l"/>
              </a:tabLst>
            </a:pPr>
            <a:endParaRPr lang="ru-RU" sz="1200" b="1" dirty="0">
              <a:cs typeface="Times New Roman" charset="0"/>
            </a:endParaRPr>
          </a:p>
          <a:p>
            <a:pPr algn="just" defTabSz="756000">
              <a:spcBef>
                <a:spcPts val="100"/>
              </a:spcBef>
              <a:spcAft>
                <a:spcPts val="100"/>
              </a:spcAft>
              <a:tabLst>
                <a:tab pos="180000" algn="l"/>
                <a:tab pos="720000" algn="l"/>
              </a:tabLst>
            </a:pPr>
            <a:endParaRPr lang="ru-RU" sz="1200" b="1" dirty="0">
              <a:cs typeface="Times New Roman" charset="0"/>
            </a:endParaRPr>
          </a:p>
        </p:txBody>
      </p:sp>
      <p:sp>
        <p:nvSpPr>
          <p:cNvPr id="8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010400" y="14084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11</a:t>
            </a:fld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29333" y="627534"/>
            <a:ext cx="818404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A8246E"/>
                </a:solidFill>
              </a:rPr>
              <a:t>Выдача аттестатов </a:t>
            </a:r>
            <a:r>
              <a:rPr lang="ru-RU" sz="2400" b="1" dirty="0" smtClean="0">
                <a:solidFill>
                  <a:srgbClr val="A8246E"/>
                </a:solidFill>
              </a:rPr>
              <a:t>не </a:t>
            </a:r>
            <a:r>
              <a:rPr lang="ru-RU" sz="2400" b="1" dirty="0">
                <a:solidFill>
                  <a:srgbClr val="A8246E"/>
                </a:solidFill>
              </a:rPr>
              <a:t>позднее 15 июня 2020 </a:t>
            </a:r>
            <a:r>
              <a:rPr lang="ru-RU" sz="2400" b="1" dirty="0" smtClean="0">
                <a:solidFill>
                  <a:srgbClr val="A8246E"/>
                </a:solidFill>
              </a:rPr>
              <a:t>года</a:t>
            </a:r>
            <a:endParaRPr lang="ru-RU" sz="2400" b="1" dirty="0">
              <a:solidFill>
                <a:srgbClr val="A8246E"/>
              </a:solidFill>
            </a:endParaRPr>
          </a:p>
          <a:p>
            <a:endParaRPr lang="ru-RU" sz="2400" dirty="0" smtClean="0"/>
          </a:p>
          <a:p>
            <a:pPr algn="ctr"/>
            <a:r>
              <a:rPr lang="ru-RU" sz="2400" dirty="0" smtClean="0"/>
              <a:t>Внесение </a:t>
            </a:r>
            <a:r>
              <a:rPr lang="ru-RU" sz="2400" dirty="0"/>
              <a:t>сведений об аттестатах ФИС ФРДО – в течение 1 </a:t>
            </a:r>
            <a:r>
              <a:rPr lang="ru-RU" sz="2400" dirty="0" smtClean="0"/>
              <a:t>месяца</a:t>
            </a:r>
          </a:p>
          <a:p>
            <a:pPr algn="ctr"/>
            <a:endParaRPr lang="ru-RU" sz="2400" dirty="0"/>
          </a:p>
          <a:p>
            <a:pPr algn="ctr"/>
            <a:r>
              <a:rPr lang="ru-RU" sz="2400" dirty="0" smtClean="0"/>
              <a:t>Проведение </a:t>
            </a:r>
            <a:r>
              <a:rPr lang="ru-RU" sz="2400" dirty="0"/>
              <a:t>в выпускных классах праздничного  мероприятия «Последний звонок» не позднее </a:t>
            </a:r>
            <a:r>
              <a:rPr lang="ru-RU" sz="2400" b="1" dirty="0">
                <a:solidFill>
                  <a:srgbClr val="A8246E"/>
                </a:solidFill>
              </a:rPr>
              <a:t>30 мая 2020 года</a:t>
            </a:r>
            <a:r>
              <a:rPr lang="ru-RU" sz="2400" dirty="0"/>
              <a:t> в онлайн-режиме, исключая массовые скопления обучающихся </a:t>
            </a:r>
            <a:r>
              <a:rPr lang="ru-RU" sz="2400" dirty="0" smtClean="0"/>
              <a:t>9-х и </a:t>
            </a:r>
            <a:r>
              <a:rPr lang="ru-RU" sz="2400" dirty="0"/>
              <a:t>11-х </a:t>
            </a:r>
            <a:r>
              <a:rPr lang="ru-RU" sz="2400" dirty="0" smtClean="0"/>
              <a:t>классов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8586105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39552" y="42759"/>
            <a:ext cx="86044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Организация работы ППЭ ЕГЭ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39552" y="987574"/>
            <a:ext cx="8260704" cy="38010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1400" b="1" dirty="0" smtClean="0">
                <a:solidFill>
                  <a:srgbClr val="A8246E"/>
                </a:solidFill>
              </a:rPr>
              <a:t>Генеральная уборка с применением дезинфицирующих средств накануне и после экзамена</a:t>
            </a:r>
          </a:p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1400" b="1" dirty="0" smtClean="0"/>
              <a:t>Дополнительный вход в здание в больших ППЭ</a:t>
            </a:r>
          </a:p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1400" b="1" dirty="0" smtClean="0">
                <a:solidFill>
                  <a:srgbClr val="A8246E"/>
                </a:solidFill>
              </a:rPr>
              <a:t>Бесконтактная термометрия персонала ППЭ и участников ЕГЭ при входе в здание</a:t>
            </a:r>
          </a:p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1400" b="1" dirty="0" smtClean="0"/>
              <a:t>Недопущение на </a:t>
            </a:r>
            <a:r>
              <a:rPr lang="ru-RU" sz="1400" b="1" dirty="0"/>
              <a:t>экзамен персонала ППЭ и участников ЕГЭ </a:t>
            </a:r>
            <a:r>
              <a:rPr lang="ru-RU" sz="1400" b="1" dirty="0" smtClean="0"/>
              <a:t>с признаками респираторных заболеваний</a:t>
            </a:r>
          </a:p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1400" b="1" dirty="0" smtClean="0">
                <a:solidFill>
                  <a:srgbClr val="A8246E"/>
                </a:solidFill>
              </a:rPr>
              <a:t>Дозаторы с антисептиком при входе в здание, антисептик в штабе, аудиториях и туалетах</a:t>
            </a:r>
          </a:p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1400" b="1" dirty="0" smtClean="0"/>
              <a:t>Максимальное разобщение участников при входе в ППЭ и переходе в аудитории</a:t>
            </a:r>
          </a:p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1400" b="1" dirty="0" smtClean="0">
                <a:solidFill>
                  <a:srgbClr val="A8246E"/>
                </a:solidFill>
              </a:rPr>
              <a:t>В аудитории социальная дистанция между участниками 1,5 метра, зигзагообразная рассадка</a:t>
            </a:r>
          </a:p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1400" b="1" dirty="0" smtClean="0"/>
              <a:t>Персонал ППЭ присутствует на экзамене в перчатках и масках</a:t>
            </a:r>
          </a:p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1400" b="1" dirty="0" smtClean="0">
                <a:solidFill>
                  <a:srgbClr val="A8246E"/>
                </a:solidFill>
              </a:rPr>
              <a:t>Питьевой режим, одноразовая посуда</a:t>
            </a:r>
          </a:p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1400" b="1" dirty="0" smtClean="0"/>
              <a:t>Общественное наблюдение в штабе и коридоре</a:t>
            </a:r>
          </a:p>
        </p:txBody>
      </p:sp>
      <p:sp>
        <p:nvSpPr>
          <p:cNvPr id="6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010400" y="14084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12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27211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39552" y="-8925"/>
            <a:ext cx="86044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Times New Roman" panose="02020603050405020304" pitchFamily="18" charset="0"/>
                <a:cs typeface="Times New Roman" panose="02020603050405020304" pitchFamily="18" charset="0"/>
              </a:rPr>
              <a:t>Расписание ЕГЭ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010400" y="14084"/>
            <a:ext cx="21336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/>
          </p:nvPr>
        </p:nvGraphicFramePr>
        <p:xfrm>
          <a:off x="683568" y="699542"/>
          <a:ext cx="8280920" cy="4320480"/>
        </p:xfrm>
        <a:graphic>
          <a:graphicData uri="http://schemas.openxmlformats.org/drawingml/2006/table">
            <a:tbl>
              <a:tblPr/>
              <a:tblGrid>
                <a:gridCol w="1488472">
                  <a:extLst>
                    <a:ext uri="{9D8B030D-6E8A-4147-A177-3AD203B41FA5}">
                      <a16:colId xmlns:a16="http://schemas.microsoft.com/office/drawing/2014/main" val="2561889660"/>
                    </a:ext>
                  </a:extLst>
                </a:gridCol>
                <a:gridCol w="6792448">
                  <a:extLst>
                    <a:ext uri="{9D8B030D-6E8A-4147-A177-3AD203B41FA5}">
                      <a16:colId xmlns:a16="http://schemas.microsoft.com/office/drawing/2014/main" val="2561704011"/>
                    </a:ext>
                  </a:extLst>
                </a:gridCol>
              </a:tblGrid>
              <a:tr h="231320"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Дата</a:t>
                      </a:r>
                      <a:endParaRPr lang="ru-RU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082" marR="11082" marT="9499" marB="949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BD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ЕГЭ</a:t>
                      </a:r>
                      <a:endParaRPr lang="ru-RU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082" marR="11082" marT="9499" marB="949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BD9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8285050"/>
                  </a:ext>
                </a:extLst>
              </a:tr>
              <a:tr h="231320"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rgbClr val="A8246E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 </a:t>
                      </a:r>
                      <a:r>
                        <a:rPr lang="ru-RU" sz="1200" b="1" kern="1200" dirty="0">
                          <a:solidFill>
                            <a:srgbClr val="A8246E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июля</a:t>
                      </a:r>
                      <a:r>
                        <a:rPr lang="ru-RU" sz="1200" b="1" kern="1200" dirty="0">
                          <a:solidFill>
                            <a:srgbClr val="A8246E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ru-RU" sz="1200" b="1" kern="1200" dirty="0" err="1">
                          <a:solidFill>
                            <a:srgbClr val="A8246E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пт</a:t>
                      </a:r>
                      <a:r>
                        <a:rPr lang="ru-RU" sz="1200" b="1" kern="1200" dirty="0">
                          <a:solidFill>
                            <a:srgbClr val="A8246E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)</a:t>
                      </a:r>
                      <a:endParaRPr lang="ru-RU" sz="1200" b="1" dirty="0">
                        <a:solidFill>
                          <a:srgbClr val="A8246E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082" marR="11082" marT="9499" marB="949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география</a:t>
                      </a:r>
                      <a:r>
                        <a:rPr lang="ru-RU" sz="1200" kern="120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200" kern="12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литература</a:t>
                      </a:r>
                      <a:r>
                        <a:rPr lang="ru-RU" sz="1200" kern="120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200" kern="12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информатика</a:t>
                      </a:r>
                      <a:r>
                        <a:rPr lang="ru-RU" sz="1200" kern="120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kern="12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  <a:r>
                        <a:rPr lang="ru-RU" sz="1200" kern="120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kern="12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ИКТ</a:t>
                      </a:r>
                      <a:endParaRPr lang="ru-RU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082" marR="11082" marT="9499" marB="949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7686962"/>
                  </a:ext>
                </a:extLst>
              </a:tr>
              <a:tr h="231320"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rgbClr val="A8246E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 </a:t>
                      </a:r>
                      <a:r>
                        <a:rPr lang="ru-RU" sz="1200" b="1" kern="1200" dirty="0">
                          <a:solidFill>
                            <a:srgbClr val="A8246E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июля</a:t>
                      </a:r>
                      <a:r>
                        <a:rPr lang="ru-RU" sz="1200" b="1" kern="1200" dirty="0">
                          <a:solidFill>
                            <a:srgbClr val="A8246E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ru-RU" sz="1200" b="1" kern="1200" dirty="0" err="1">
                          <a:solidFill>
                            <a:srgbClr val="A8246E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пн</a:t>
                      </a:r>
                      <a:r>
                        <a:rPr lang="ru-RU" sz="1200" b="1" kern="1200" dirty="0">
                          <a:solidFill>
                            <a:srgbClr val="A8246E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)</a:t>
                      </a:r>
                      <a:endParaRPr lang="ru-RU" sz="1200" b="1" dirty="0">
                        <a:solidFill>
                          <a:srgbClr val="A8246E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082" marR="11082" marT="9499" marB="949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русский</a:t>
                      </a:r>
                      <a:r>
                        <a:rPr lang="ru-RU" sz="1200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язык</a:t>
                      </a:r>
                      <a:endParaRPr lang="ru-RU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082" marR="11082" marT="9499" marB="949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7110760"/>
                  </a:ext>
                </a:extLst>
              </a:tr>
              <a:tr h="231320"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rgbClr val="A8246E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 </a:t>
                      </a:r>
                      <a:r>
                        <a:rPr lang="ru-RU" sz="1200" b="1" kern="1200" dirty="0">
                          <a:solidFill>
                            <a:srgbClr val="A8246E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июля</a:t>
                      </a:r>
                      <a:r>
                        <a:rPr lang="ru-RU" sz="1200" b="1" kern="1200" dirty="0">
                          <a:solidFill>
                            <a:srgbClr val="A8246E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ru-RU" sz="1200" b="1" kern="1200" dirty="0" err="1">
                          <a:solidFill>
                            <a:srgbClr val="A8246E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вт</a:t>
                      </a:r>
                      <a:r>
                        <a:rPr lang="ru-RU" sz="1200" b="1" kern="1200" dirty="0">
                          <a:solidFill>
                            <a:srgbClr val="A8246E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)</a:t>
                      </a:r>
                      <a:endParaRPr lang="ru-RU" sz="1200" b="1" dirty="0">
                        <a:solidFill>
                          <a:srgbClr val="A8246E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082" marR="11082" marT="9499" marB="949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русский</a:t>
                      </a:r>
                      <a:r>
                        <a:rPr lang="ru-RU" sz="1200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язык</a:t>
                      </a:r>
                      <a:endParaRPr lang="ru-RU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082" marR="11082" marT="9499" marB="949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5459814"/>
                  </a:ext>
                </a:extLst>
              </a:tr>
              <a:tr h="231320"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rgbClr val="A8246E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 </a:t>
                      </a:r>
                      <a:r>
                        <a:rPr lang="ru-RU" sz="1200" b="1" kern="1200" dirty="0">
                          <a:solidFill>
                            <a:srgbClr val="A8246E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июля</a:t>
                      </a:r>
                      <a:r>
                        <a:rPr lang="ru-RU" sz="1200" b="1" kern="1200" dirty="0">
                          <a:solidFill>
                            <a:srgbClr val="A8246E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ru-RU" sz="1200" b="1" kern="1200" dirty="0" err="1">
                          <a:solidFill>
                            <a:srgbClr val="A8246E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пт</a:t>
                      </a:r>
                      <a:r>
                        <a:rPr lang="ru-RU" sz="1200" b="1" kern="1200" dirty="0">
                          <a:solidFill>
                            <a:srgbClr val="A8246E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)</a:t>
                      </a:r>
                      <a:endParaRPr lang="ru-RU" sz="1200" b="1" dirty="0">
                        <a:solidFill>
                          <a:srgbClr val="A8246E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082" marR="11082" marT="9499" marB="949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математика</a:t>
                      </a:r>
                      <a:r>
                        <a:rPr lang="ru-RU" sz="1200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</a:t>
                      </a:r>
                      <a:endParaRPr lang="ru-RU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082" marR="11082" marT="9499" marB="949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2661808"/>
                  </a:ext>
                </a:extLst>
              </a:tr>
              <a:tr h="231320"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rgbClr val="A8246E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13 </a:t>
                      </a:r>
                      <a:r>
                        <a:rPr lang="ru-RU" sz="1200" b="1" kern="1200" dirty="0">
                          <a:solidFill>
                            <a:srgbClr val="A8246E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июля</a:t>
                      </a:r>
                      <a:r>
                        <a:rPr lang="ru-RU" sz="1200" b="1" kern="1200" dirty="0">
                          <a:solidFill>
                            <a:srgbClr val="A8246E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ru-RU" sz="1200" b="1" kern="1200" dirty="0" err="1">
                          <a:solidFill>
                            <a:srgbClr val="A8246E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пн</a:t>
                      </a:r>
                      <a:r>
                        <a:rPr lang="ru-RU" sz="1200" b="1" kern="1200" dirty="0">
                          <a:solidFill>
                            <a:srgbClr val="A8246E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)</a:t>
                      </a:r>
                      <a:endParaRPr lang="ru-RU" sz="1200" b="1" dirty="0">
                        <a:solidFill>
                          <a:srgbClr val="A8246E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082" marR="11082" marT="9499" marB="949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история</a:t>
                      </a:r>
                      <a:r>
                        <a:rPr lang="ru-RU" sz="12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2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физика</a:t>
                      </a:r>
                      <a:endParaRPr lang="ru-RU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082" marR="11082" marT="9499" marB="949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2819791"/>
                  </a:ext>
                </a:extLst>
              </a:tr>
              <a:tr h="231320"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rgbClr val="A8246E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16 </a:t>
                      </a:r>
                      <a:r>
                        <a:rPr lang="ru-RU" sz="1200" b="1" kern="1200" dirty="0">
                          <a:solidFill>
                            <a:srgbClr val="A8246E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июля</a:t>
                      </a:r>
                      <a:r>
                        <a:rPr lang="ru-RU" sz="1200" b="1" kern="1200" dirty="0">
                          <a:solidFill>
                            <a:srgbClr val="A8246E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ru-RU" sz="1200" b="1" kern="1200" dirty="0" err="1">
                          <a:solidFill>
                            <a:srgbClr val="A8246E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чт</a:t>
                      </a:r>
                      <a:r>
                        <a:rPr lang="ru-RU" sz="1200" b="1" kern="1200" dirty="0">
                          <a:solidFill>
                            <a:srgbClr val="A8246E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)</a:t>
                      </a:r>
                      <a:endParaRPr lang="ru-RU" sz="1200" b="1" dirty="0">
                        <a:solidFill>
                          <a:srgbClr val="A8246E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082" marR="11082" marT="9499" marB="949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обществознание</a:t>
                      </a:r>
                      <a:r>
                        <a:rPr lang="ru-RU" sz="12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2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химия</a:t>
                      </a:r>
                      <a:endParaRPr lang="ru-RU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082" marR="11082" marT="9499" marB="949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2534351"/>
                  </a:ext>
                </a:extLst>
              </a:tr>
              <a:tr h="437409"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rgbClr val="A8246E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 </a:t>
                      </a:r>
                      <a:r>
                        <a:rPr lang="ru-RU" sz="1200" b="1" kern="1200" dirty="0">
                          <a:solidFill>
                            <a:srgbClr val="A8246E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июля</a:t>
                      </a:r>
                      <a:r>
                        <a:rPr lang="ru-RU" sz="1200" b="1" kern="1200" dirty="0">
                          <a:solidFill>
                            <a:srgbClr val="A8246E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ru-RU" sz="1200" b="1" kern="1200" dirty="0" err="1">
                          <a:solidFill>
                            <a:srgbClr val="A8246E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пн</a:t>
                      </a:r>
                      <a:r>
                        <a:rPr lang="ru-RU" sz="1200" b="1" kern="1200" dirty="0">
                          <a:solidFill>
                            <a:srgbClr val="A8246E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)</a:t>
                      </a:r>
                      <a:endParaRPr lang="ru-RU" sz="1200" b="1" dirty="0">
                        <a:solidFill>
                          <a:srgbClr val="A8246E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082" marR="11082" marT="9499" marB="949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иностранные</a:t>
                      </a:r>
                      <a:r>
                        <a:rPr lang="ru-RU" sz="1200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языки</a:t>
                      </a:r>
                      <a:r>
                        <a:rPr lang="ru-RU" sz="12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ru-RU" sz="12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</a:t>
                      </a:r>
                      <a:r>
                        <a:rPr lang="ru-RU" sz="12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исключением</a:t>
                      </a:r>
                      <a:r>
                        <a:rPr lang="ru-RU" sz="12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раздела</a:t>
                      </a:r>
                      <a:r>
                        <a:rPr lang="ru-RU" sz="12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«Говорение»</a:t>
                      </a:r>
                      <a:r>
                        <a:rPr lang="ru-RU" sz="12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), </a:t>
                      </a:r>
                      <a:r>
                        <a:rPr lang="ru-RU" sz="12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биология</a:t>
                      </a:r>
                      <a:endParaRPr lang="ru-RU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082" marR="11082" marT="9499" marB="949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4173243"/>
                  </a:ext>
                </a:extLst>
              </a:tr>
              <a:tr h="231320"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rgbClr val="A8246E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22 </a:t>
                      </a:r>
                      <a:r>
                        <a:rPr lang="ru-RU" sz="1200" b="1" kern="1200" dirty="0">
                          <a:solidFill>
                            <a:srgbClr val="A8246E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июля</a:t>
                      </a:r>
                      <a:r>
                        <a:rPr lang="ru-RU" sz="1200" b="1" kern="1200" dirty="0">
                          <a:solidFill>
                            <a:srgbClr val="A8246E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ru-RU" sz="1200" b="1" kern="1200" dirty="0">
                          <a:solidFill>
                            <a:srgbClr val="A8246E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ср</a:t>
                      </a:r>
                      <a:r>
                        <a:rPr lang="ru-RU" sz="1200" b="1" kern="1200" dirty="0">
                          <a:solidFill>
                            <a:srgbClr val="A8246E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)</a:t>
                      </a:r>
                      <a:endParaRPr lang="ru-RU" sz="1200" b="1" dirty="0">
                        <a:solidFill>
                          <a:srgbClr val="A8246E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082" marR="11082" marT="9499" marB="949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иностранные</a:t>
                      </a:r>
                      <a:r>
                        <a:rPr lang="ru-RU" sz="1200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языки</a:t>
                      </a:r>
                      <a:r>
                        <a:rPr lang="ru-RU" sz="12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ru-RU" sz="12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раздел</a:t>
                      </a:r>
                      <a:r>
                        <a:rPr lang="ru-RU" sz="12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«Говорение»</a:t>
                      </a:r>
                      <a:r>
                        <a:rPr lang="ru-RU" sz="12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)</a:t>
                      </a:r>
                      <a:endParaRPr lang="ru-RU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082" marR="11082" marT="9499" marB="949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6136569"/>
                  </a:ext>
                </a:extLst>
              </a:tr>
              <a:tr h="231320"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rgbClr val="A8246E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23 </a:t>
                      </a:r>
                      <a:r>
                        <a:rPr lang="ru-RU" sz="1200" b="1" kern="1200" dirty="0">
                          <a:solidFill>
                            <a:srgbClr val="A8246E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июля</a:t>
                      </a:r>
                      <a:r>
                        <a:rPr lang="ru-RU" sz="1200" b="1" kern="1200" dirty="0">
                          <a:solidFill>
                            <a:srgbClr val="A8246E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ru-RU" sz="1200" b="1" kern="1200" dirty="0" err="1">
                          <a:solidFill>
                            <a:srgbClr val="A8246E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чт</a:t>
                      </a:r>
                      <a:r>
                        <a:rPr lang="ru-RU" sz="1200" b="1" kern="1200" dirty="0">
                          <a:solidFill>
                            <a:srgbClr val="A8246E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)</a:t>
                      </a:r>
                      <a:endParaRPr lang="ru-RU" sz="1200" b="1" dirty="0">
                        <a:solidFill>
                          <a:srgbClr val="A8246E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082" marR="11082" marT="9499" marB="949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иностранные</a:t>
                      </a:r>
                      <a:r>
                        <a:rPr lang="ru-RU" sz="1200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языки</a:t>
                      </a:r>
                      <a:r>
                        <a:rPr lang="ru-RU" sz="12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ru-RU" sz="12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раздел</a:t>
                      </a:r>
                      <a:r>
                        <a:rPr lang="ru-RU" sz="12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«Говорение»</a:t>
                      </a:r>
                      <a:r>
                        <a:rPr lang="ru-RU" sz="12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)</a:t>
                      </a:r>
                      <a:endParaRPr lang="ru-RU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082" marR="11082" marT="9499" marB="949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3527693"/>
                  </a:ext>
                </a:extLst>
              </a:tr>
              <a:tr h="231320"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rgbClr val="A8246E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24 </a:t>
                      </a:r>
                      <a:r>
                        <a:rPr lang="ru-RU" sz="1200" b="1" kern="1200" dirty="0">
                          <a:solidFill>
                            <a:srgbClr val="A8246E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июля</a:t>
                      </a:r>
                      <a:r>
                        <a:rPr lang="ru-RU" sz="1200" b="1" kern="1200" dirty="0">
                          <a:solidFill>
                            <a:srgbClr val="A8246E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ru-RU" sz="1200" b="1" kern="1200" dirty="0" err="1">
                          <a:solidFill>
                            <a:srgbClr val="A8246E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пт</a:t>
                      </a:r>
                      <a:r>
                        <a:rPr lang="ru-RU" sz="1200" b="1" kern="1200" dirty="0">
                          <a:solidFill>
                            <a:srgbClr val="A8246E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)</a:t>
                      </a:r>
                      <a:endParaRPr lang="ru-RU" sz="1200" b="1" dirty="0">
                        <a:solidFill>
                          <a:srgbClr val="A8246E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082" marR="11082" marT="9499" marB="949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по</a:t>
                      </a:r>
                      <a:r>
                        <a:rPr lang="ru-RU" sz="1200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всем</a:t>
                      </a:r>
                      <a:r>
                        <a:rPr lang="ru-RU" sz="12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предметам</a:t>
                      </a:r>
                      <a:r>
                        <a:rPr lang="ru-RU" sz="12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кроме</a:t>
                      </a:r>
                      <a:r>
                        <a:rPr lang="ru-RU" sz="12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русского</a:t>
                      </a:r>
                      <a:r>
                        <a:rPr lang="ru-RU" sz="12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языка</a:t>
                      </a:r>
                      <a:r>
                        <a:rPr lang="ru-RU" sz="12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  <a:r>
                        <a:rPr lang="ru-RU" sz="12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иностранных</a:t>
                      </a:r>
                      <a:r>
                        <a:rPr lang="ru-RU" sz="12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языков</a:t>
                      </a:r>
                      <a:r>
                        <a:rPr lang="ru-RU" sz="12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endParaRPr lang="ru-RU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082" marR="11082" marT="9499" marB="949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2750199"/>
                  </a:ext>
                </a:extLst>
              </a:tr>
              <a:tr h="231320"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rgbClr val="A8246E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25 </a:t>
                      </a:r>
                      <a:r>
                        <a:rPr lang="ru-RU" sz="1200" b="1" kern="1200" dirty="0">
                          <a:solidFill>
                            <a:srgbClr val="A8246E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июля</a:t>
                      </a:r>
                      <a:r>
                        <a:rPr lang="ru-RU" sz="1200" b="1" kern="1200" dirty="0">
                          <a:solidFill>
                            <a:srgbClr val="A8246E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ru-RU" sz="1200" b="1" kern="1200" dirty="0" err="1">
                          <a:solidFill>
                            <a:srgbClr val="A8246E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сб</a:t>
                      </a:r>
                      <a:r>
                        <a:rPr lang="ru-RU" sz="1200" b="1" kern="1200" dirty="0">
                          <a:solidFill>
                            <a:srgbClr val="A8246E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)</a:t>
                      </a:r>
                      <a:endParaRPr lang="ru-RU" sz="1200" b="1" dirty="0">
                        <a:solidFill>
                          <a:srgbClr val="A8246E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082" marR="11082" marT="9499" marB="949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по</a:t>
                      </a:r>
                      <a:r>
                        <a:rPr lang="ru-RU" sz="1200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всем</a:t>
                      </a:r>
                      <a:r>
                        <a:rPr lang="ru-RU" sz="12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предметам</a:t>
                      </a:r>
                      <a:endParaRPr lang="ru-RU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082" marR="11082" marT="9499" marB="949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7924361"/>
                  </a:ext>
                </a:extLst>
              </a:tr>
              <a:tr h="437409"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rgbClr val="A8246E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 </a:t>
                      </a:r>
                      <a:r>
                        <a:rPr lang="ru-RU" sz="1200" b="1" kern="1200" dirty="0">
                          <a:solidFill>
                            <a:srgbClr val="A8246E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августа</a:t>
                      </a:r>
                      <a:r>
                        <a:rPr lang="ru-RU" sz="1200" b="1" kern="1200" dirty="0">
                          <a:solidFill>
                            <a:srgbClr val="A8246E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ru-RU" sz="1200" b="1" kern="1200" dirty="0" err="1">
                          <a:solidFill>
                            <a:srgbClr val="A8246E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пн</a:t>
                      </a:r>
                      <a:r>
                        <a:rPr lang="ru-RU" sz="1200" b="1" kern="1200" dirty="0">
                          <a:solidFill>
                            <a:srgbClr val="A8246E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)</a:t>
                      </a:r>
                      <a:endParaRPr lang="ru-RU" sz="1200" b="1" dirty="0">
                        <a:solidFill>
                          <a:srgbClr val="A8246E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082" marR="11082" marT="9499" marB="949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география</a:t>
                      </a:r>
                      <a:r>
                        <a:rPr lang="ru-RU" sz="12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литература, информатика и ИКТ, биология, история, иностранные языки («Говорение») </a:t>
                      </a:r>
                      <a:endParaRPr lang="ru-RU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082" marR="11082" marT="9499" marB="949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1371102"/>
                  </a:ext>
                </a:extLst>
              </a:tr>
              <a:tr h="231320"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rgbClr val="A8246E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 </a:t>
                      </a:r>
                      <a:r>
                        <a:rPr lang="ru-RU" sz="1200" b="1" kern="1200" dirty="0">
                          <a:solidFill>
                            <a:srgbClr val="A8246E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августа</a:t>
                      </a:r>
                      <a:r>
                        <a:rPr lang="ru-RU" sz="1200" b="1" kern="1200" dirty="0">
                          <a:solidFill>
                            <a:srgbClr val="A8246E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ru-RU" sz="1200" b="1" kern="1200" dirty="0">
                          <a:solidFill>
                            <a:srgbClr val="A8246E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ср</a:t>
                      </a:r>
                      <a:r>
                        <a:rPr lang="ru-RU" sz="1200" b="1" kern="1200" dirty="0">
                          <a:solidFill>
                            <a:srgbClr val="A8246E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)</a:t>
                      </a:r>
                      <a:endParaRPr lang="ru-RU" sz="1200" b="1" dirty="0">
                        <a:solidFill>
                          <a:srgbClr val="A8246E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082" marR="11082" marT="9499" marB="949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русский</a:t>
                      </a:r>
                      <a:r>
                        <a:rPr lang="ru-RU" sz="1200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язык</a:t>
                      </a:r>
                      <a:endParaRPr lang="ru-RU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082" marR="11082" marT="9499" marB="949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8251838"/>
                  </a:ext>
                </a:extLst>
              </a:tr>
              <a:tr h="438502"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rgbClr val="A8246E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 </a:t>
                      </a:r>
                      <a:r>
                        <a:rPr lang="ru-RU" sz="1200" b="1" kern="1200" dirty="0">
                          <a:solidFill>
                            <a:srgbClr val="A8246E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августа</a:t>
                      </a:r>
                      <a:r>
                        <a:rPr lang="ru-RU" sz="1200" b="1" kern="1200" dirty="0">
                          <a:solidFill>
                            <a:srgbClr val="A8246E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ru-RU" sz="1200" b="1" kern="1200" dirty="0" err="1">
                          <a:solidFill>
                            <a:srgbClr val="A8246E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пт</a:t>
                      </a:r>
                      <a:r>
                        <a:rPr lang="ru-RU" sz="1200" b="1" kern="1200" dirty="0">
                          <a:solidFill>
                            <a:srgbClr val="A8246E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)</a:t>
                      </a:r>
                      <a:endParaRPr lang="ru-RU" sz="1200" b="1" dirty="0">
                        <a:solidFill>
                          <a:srgbClr val="A8246E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082" marR="11082" marT="9499" marB="949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физика</a:t>
                      </a:r>
                      <a:r>
                        <a:rPr lang="ru-RU" sz="12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обществознание, химия, математика П, иностранные языки (за исключением раздела «Говорение»),</a:t>
                      </a:r>
                      <a:endParaRPr lang="ru-RU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082" marR="11082" marT="9499" marB="949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5213474"/>
                  </a:ext>
                </a:extLst>
              </a:tr>
              <a:tr h="231320"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rgbClr val="A8246E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8 </a:t>
                      </a:r>
                      <a:r>
                        <a:rPr lang="ru-RU" sz="1200" b="1" kern="1200" dirty="0">
                          <a:solidFill>
                            <a:srgbClr val="A8246E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августа</a:t>
                      </a:r>
                      <a:r>
                        <a:rPr lang="ru-RU" sz="1200" b="1" kern="1200" dirty="0">
                          <a:solidFill>
                            <a:srgbClr val="A8246E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ru-RU" sz="1200" b="1" kern="1200" dirty="0" err="1">
                          <a:solidFill>
                            <a:srgbClr val="A8246E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сб</a:t>
                      </a:r>
                      <a:r>
                        <a:rPr lang="ru-RU" sz="1200" b="1" kern="1200" dirty="0">
                          <a:solidFill>
                            <a:srgbClr val="A8246E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)</a:t>
                      </a:r>
                      <a:endParaRPr lang="ru-RU" sz="1200" b="1" dirty="0">
                        <a:solidFill>
                          <a:srgbClr val="A8246E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082" marR="11082" marT="9499" marB="949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по</a:t>
                      </a:r>
                      <a:r>
                        <a:rPr lang="ru-RU" sz="1200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всем</a:t>
                      </a:r>
                      <a:r>
                        <a:rPr lang="ru-RU" sz="12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учебным</a:t>
                      </a:r>
                      <a:r>
                        <a:rPr lang="ru-RU" sz="12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предметам</a:t>
                      </a:r>
                      <a:endParaRPr lang="ru-RU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082" marR="11082" marT="9499" marB="949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215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119426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39552" y="-8925"/>
            <a:ext cx="86044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Times New Roman" panose="02020603050405020304" pitchFamily="18" charset="0"/>
                <a:cs typeface="Times New Roman" panose="02020603050405020304" pitchFamily="18" charset="0"/>
              </a:rPr>
              <a:t>Особенности проведения ЕГЭ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010400" y="14084"/>
            <a:ext cx="21336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27584" y="987574"/>
            <a:ext cx="8064896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A8246E"/>
                </a:solidFill>
              </a:rPr>
              <a:t>Пересдача неудовлетворительного результата </a:t>
            </a:r>
            <a:r>
              <a:rPr lang="ru-RU" b="1" dirty="0" smtClean="0">
                <a:solidFill>
                  <a:srgbClr val="A8246E"/>
                </a:solidFill>
              </a:rPr>
              <a:t>ЕГЭ в </a:t>
            </a:r>
            <a:r>
              <a:rPr lang="ru-RU" b="1" dirty="0">
                <a:solidFill>
                  <a:srgbClr val="A8246E"/>
                </a:solidFill>
              </a:rPr>
              <a:t>2020 году не </a:t>
            </a:r>
            <a:r>
              <a:rPr lang="ru-RU" b="1" dirty="0" smtClean="0">
                <a:solidFill>
                  <a:srgbClr val="A8246E"/>
                </a:solidFill>
              </a:rPr>
              <a:t>предусмотрена</a:t>
            </a:r>
          </a:p>
          <a:p>
            <a:pPr algn="just"/>
            <a:endParaRPr lang="ru-RU" dirty="0"/>
          </a:p>
          <a:p>
            <a:pPr algn="just"/>
            <a:r>
              <a:rPr lang="ru-RU" dirty="0"/>
              <a:t>В августе смогут сдать экзамены по решению председателя ГЭК по соответствующему учебному предмету</a:t>
            </a:r>
            <a:r>
              <a:rPr lang="ru-RU" dirty="0" smtClean="0"/>
              <a:t>:</a:t>
            </a:r>
          </a:p>
          <a:p>
            <a:pPr algn="just"/>
            <a:endParaRPr lang="ru-RU" dirty="0"/>
          </a:p>
          <a:p>
            <a:pPr algn="just"/>
            <a:r>
              <a:rPr lang="ru-RU" dirty="0"/>
              <a:t>участники экзамена, не явившиеся на экзамен по уважительным причинам (болезнь или иные обстоятельства), подтвержденным документально</a:t>
            </a:r>
            <a:r>
              <a:rPr lang="ru-RU" dirty="0" smtClean="0"/>
              <a:t>;</a:t>
            </a:r>
          </a:p>
          <a:p>
            <a:pPr algn="just"/>
            <a:endParaRPr lang="ru-RU" dirty="0"/>
          </a:p>
          <a:p>
            <a:pPr algn="just"/>
            <a:r>
              <a:rPr lang="ru-RU" dirty="0"/>
              <a:t>участники экзамена, не завершившие выполнение экзаменационной работы по уважительным причинам (болезнь или иные обстоятельства), подтвержденным документально.</a:t>
            </a:r>
          </a:p>
        </p:txBody>
      </p:sp>
    </p:spTree>
    <p:extLst>
      <p:ext uri="{BB962C8B-B14F-4D97-AF65-F5344CB8AC3E}">
        <p14:creationId xmlns:p14="http://schemas.microsoft.com/office/powerpoint/2010/main" val="42153777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39552" y="-8925"/>
            <a:ext cx="86044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Times New Roman" panose="02020603050405020304" pitchFamily="18" charset="0"/>
                <a:cs typeface="Times New Roman" panose="02020603050405020304" pitchFamily="18" charset="0"/>
              </a:rPr>
              <a:t>Подготовительные мероприятия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010400" y="14084"/>
            <a:ext cx="21336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09328" y="1131590"/>
            <a:ext cx="806489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До экзаменов </a:t>
            </a:r>
            <a:r>
              <a:rPr lang="ru-RU" dirty="0" smtClean="0"/>
              <a:t>будут проведены </a:t>
            </a:r>
            <a:r>
              <a:rPr lang="ru-RU" dirty="0"/>
              <a:t>тренировки </a:t>
            </a:r>
            <a:r>
              <a:rPr lang="ru-RU" dirty="0" smtClean="0"/>
              <a:t>(пробные экзамены) для </a:t>
            </a:r>
            <a:r>
              <a:rPr lang="ru-RU" dirty="0"/>
              <a:t>всех работников ППЭ </a:t>
            </a:r>
            <a:r>
              <a:rPr lang="ru-RU" dirty="0">
                <a:solidFill>
                  <a:srgbClr val="A8246E"/>
                </a:solidFill>
              </a:rPr>
              <a:t>без приглашения участников ЕГЭ</a:t>
            </a:r>
            <a:r>
              <a:rPr lang="ru-RU" dirty="0" smtClean="0">
                <a:solidFill>
                  <a:srgbClr val="A8246E"/>
                </a:solidFill>
              </a:rPr>
              <a:t>:</a:t>
            </a:r>
          </a:p>
          <a:p>
            <a:pPr algn="just"/>
            <a:endParaRPr lang="ru-RU" dirty="0"/>
          </a:p>
          <a:p>
            <a:pPr algn="just"/>
            <a:r>
              <a:rPr lang="ru-RU" dirty="0">
                <a:solidFill>
                  <a:srgbClr val="A8246E"/>
                </a:solidFill>
              </a:rPr>
              <a:t>25-26 июня </a:t>
            </a:r>
            <a:r>
              <a:rPr lang="ru-RU" dirty="0"/>
              <a:t>– тренировка для организаторов по рассадке, технологии печати экзаменационных материалов в аудитории и сканирования ЭМ в штабе </a:t>
            </a:r>
            <a:r>
              <a:rPr lang="ru-RU" dirty="0" smtClean="0"/>
              <a:t>ППЭ</a:t>
            </a:r>
          </a:p>
          <a:p>
            <a:pPr algn="just"/>
            <a:endParaRPr lang="ru-RU" dirty="0"/>
          </a:p>
          <a:p>
            <a:pPr algn="just"/>
            <a:r>
              <a:rPr lang="ru-RU" dirty="0">
                <a:solidFill>
                  <a:srgbClr val="A8246E"/>
                </a:solidFill>
              </a:rPr>
              <a:t>29-30 июня</a:t>
            </a:r>
            <a:r>
              <a:rPr lang="ru-RU" dirty="0"/>
              <a:t> – тренировка для всех работников ППЭ, начиная с организованного входа в ППЭ с соблюдением санитарно-эпидемиологических норм, проверка работы станций печати и сканирования и т.д.</a:t>
            </a:r>
          </a:p>
        </p:txBody>
      </p:sp>
    </p:spTree>
    <p:extLst>
      <p:ext uri="{BB962C8B-B14F-4D97-AF65-F5344CB8AC3E}">
        <p14:creationId xmlns:p14="http://schemas.microsoft.com/office/powerpoint/2010/main" val="306865553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010400" y="14084"/>
            <a:ext cx="21336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55576" y="1419622"/>
            <a:ext cx="806489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ЕГЭ в 2020 году требуется в качестве вступительных испытаний в </a:t>
            </a:r>
            <a:r>
              <a:rPr lang="ru-RU" dirty="0" smtClean="0"/>
              <a:t>вуз</a:t>
            </a:r>
            <a:endParaRPr lang="ru-RU" dirty="0"/>
          </a:p>
          <a:p>
            <a:pPr algn="just"/>
            <a:endParaRPr lang="ru-RU" dirty="0"/>
          </a:p>
          <a:p>
            <a:pPr algn="just"/>
            <a:r>
              <a:rPr lang="ru-RU" dirty="0"/>
              <a:t>ЕГЭ по базовой математике не </a:t>
            </a:r>
            <a:r>
              <a:rPr lang="ru-RU" dirty="0" smtClean="0"/>
              <a:t>проводится</a:t>
            </a:r>
          </a:p>
          <a:p>
            <a:pPr algn="just"/>
            <a:endParaRPr lang="ru-RU" dirty="0"/>
          </a:p>
          <a:p>
            <a:pPr algn="just"/>
            <a:r>
              <a:rPr lang="ru-RU" dirty="0"/>
              <a:t>Пересдать русский язык, как любой другой предмет, теперь никто не </a:t>
            </a:r>
            <a:r>
              <a:rPr lang="ru-RU" dirty="0" smtClean="0"/>
              <a:t>сможет</a:t>
            </a:r>
          </a:p>
          <a:p>
            <a:pPr algn="just"/>
            <a:r>
              <a:rPr lang="ru-RU" dirty="0" smtClean="0"/>
              <a:t> </a:t>
            </a:r>
            <a:endParaRPr lang="ru-RU" dirty="0"/>
          </a:p>
          <a:p>
            <a:pPr algn="just"/>
            <a:r>
              <a:rPr lang="ru-RU" dirty="0" smtClean="0"/>
              <a:t>В </a:t>
            </a:r>
            <a:r>
              <a:rPr lang="ru-RU" dirty="0"/>
              <a:t>2020 году участникам ЕГЭ предоставлена возможность сдавать ЕГЭ в регионе проживания, а не в регионе обучения: </a:t>
            </a:r>
            <a:endParaRPr lang="ru-RU" dirty="0" smtClean="0"/>
          </a:p>
          <a:p>
            <a:pPr algn="just"/>
            <a:r>
              <a:rPr lang="ru-RU" dirty="0" smtClean="0"/>
              <a:t>подается </a:t>
            </a:r>
            <a:r>
              <a:rPr lang="ru-RU" dirty="0"/>
              <a:t>заявление участника ЕГЭ в ГЭК региона </a:t>
            </a:r>
            <a:r>
              <a:rPr lang="ru-RU" dirty="0" smtClean="0"/>
              <a:t>РФ</a:t>
            </a:r>
          </a:p>
          <a:p>
            <a:pPr algn="just"/>
            <a:endParaRPr lang="ru-RU" dirty="0"/>
          </a:p>
          <a:p>
            <a:pPr algn="just"/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99592" y="126380"/>
            <a:ext cx="77768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3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Особенности проведения ЕГЭ</a:t>
            </a:r>
            <a:endParaRPr lang="ru-RU" sz="32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66030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39552" y="-8925"/>
            <a:ext cx="86044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Times New Roman" panose="02020603050405020304" pitchFamily="18" charset="0"/>
                <a:cs typeface="Times New Roman" panose="02020603050405020304" pitchFamily="18" charset="0"/>
              </a:rPr>
              <a:t>Об отпусках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010400" y="14084"/>
            <a:ext cx="21336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09328" y="1347614"/>
            <a:ext cx="8064896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A8246E"/>
                </a:solidFill>
              </a:rPr>
              <a:t>Требуется </a:t>
            </a:r>
            <a:r>
              <a:rPr lang="ru-RU" sz="2800" b="1" dirty="0">
                <a:solidFill>
                  <a:srgbClr val="A8246E"/>
                </a:solidFill>
              </a:rPr>
              <a:t>внести изменения в график отпусков педагогических работников, привлекаемых к проведению </a:t>
            </a:r>
            <a:endParaRPr lang="ru-RU" sz="2800" b="1" dirty="0" smtClean="0">
              <a:solidFill>
                <a:srgbClr val="A8246E"/>
              </a:solidFill>
            </a:endParaRPr>
          </a:p>
          <a:p>
            <a:pPr algn="ctr"/>
            <a:r>
              <a:rPr lang="ru-RU" sz="2800" b="1" dirty="0" smtClean="0">
                <a:solidFill>
                  <a:srgbClr val="A8246E"/>
                </a:solidFill>
              </a:rPr>
              <a:t>ЕГЭ </a:t>
            </a:r>
            <a:r>
              <a:rPr lang="ru-RU" sz="2800" b="1" dirty="0">
                <a:solidFill>
                  <a:srgbClr val="A8246E"/>
                </a:solidFill>
              </a:rPr>
              <a:t>в 2020 </a:t>
            </a:r>
            <a:r>
              <a:rPr lang="ru-RU" sz="2800" b="1" dirty="0" smtClean="0">
                <a:solidFill>
                  <a:srgbClr val="A8246E"/>
                </a:solidFill>
              </a:rPr>
              <a:t>году</a:t>
            </a:r>
            <a:endParaRPr lang="ru-RU" sz="2800" b="1" dirty="0">
              <a:solidFill>
                <a:srgbClr val="A8246E"/>
              </a:solidFill>
            </a:endParaRPr>
          </a:p>
          <a:p>
            <a:pPr algn="just"/>
            <a:endParaRPr lang="ru-RU" dirty="0"/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432412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9552" y="2031690"/>
            <a:ext cx="860444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за внимание!</a:t>
            </a:r>
            <a:endParaRPr lang="ru-RU" sz="4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188164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51470"/>
            <a:ext cx="860444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ГИА </a:t>
            </a:r>
            <a:r>
              <a:rPr kumimoji="0" lang="ru-RU" sz="2800" b="1" i="0" u="none" strike="noStrike" kern="0" cap="none" spc="0" normalizeH="0" noProof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в  форме ОГЭ, ЕГЭ, ГВЭ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noProof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в 9 и 11 классах отменена</a:t>
            </a:r>
            <a:endParaRPr kumimoji="0" lang="ru-RU" sz="2800" b="0" i="0" u="none" strike="noStrike" kern="0" cap="none" spc="0" normalizeH="0" baseline="0" noProof="0" dirty="0" smtClean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</a:endParaRPr>
          </a:p>
        </p:txBody>
      </p:sp>
      <p:sp>
        <p:nvSpPr>
          <p:cNvPr id="5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010400" y="14084"/>
            <a:ext cx="2133600" cy="365125"/>
          </a:xfrm>
        </p:spPr>
        <p:txBody>
          <a:bodyPr/>
          <a:lstStyle/>
          <a:p>
            <a:endParaRPr lang="ru-RU" dirty="0" smtClean="0"/>
          </a:p>
          <a:p>
            <a:fld id="{B19B0651-EE4F-4900-A07F-96A6BFA9D0F0}" type="slidenum">
              <a:rPr lang="ru-RU" smtClean="0"/>
              <a:t>2</a:t>
            </a:fld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1347614"/>
            <a:ext cx="835292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Завершают обучение в школе </a:t>
            </a:r>
            <a:r>
              <a:rPr lang="ru-RU" dirty="0" smtClean="0">
                <a:solidFill>
                  <a:srgbClr val="A8246E"/>
                </a:solidFill>
              </a:rPr>
              <a:t>38034</a:t>
            </a:r>
            <a:r>
              <a:rPr lang="ru-RU" dirty="0" smtClean="0"/>
              <a:t> </a:t>
            </a:r>
            <a:r>
              <a:rPr lang="ru-RU" dirty="0"/>
              <a:t>девятиклассника </a:t>
            </a:r>
            <a:endParaRPr lang="ru-RU" dirty="0" smtClean="0"/>
          </a:p>
          <a:p>
            <a:pPr algn="ctr"/>
            <a:r>
              <a:rPr lang="ru-RU" dirty="0" smtClean="0"/>
              <a:t>и </a:t>
            </a:r>
            <a:r>
              <a:rPr lang="ru-RU" dirty="0">
                <a:solidFill>
                  <a:srgbClr val="A8246E"/>
                </a:solidFill>
              </a:rPr>
              <a:t>17053</a:t>
            </a:r>
            <a:r>
              <a:rPr lang="ru-RU" dirty="0"/>
              <a:t> </a:t>
            </a:r>
            <a:r>
              <a:rPr lang="ru-RU" dirty="0" smtClean="0"/>
              <a:t>одиннадцатиклассника</a:t>
            </a:r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r>
              <a:rPr lang="ru-RU" dirty="0" smtClean="0"/>
              <a:t>Приказ МОиН РТ  </a:t>
            </a:r>
            <a:r>
              <a:rPr lang="ru-RU" dirty="0"/>
              <a:t>от 19.05.2020г № под-593/20 </a:t>
            </a:r>
            <a:endParaRPr lang="ru-RU" dirty="0" smtClean="0"/>
          </a:p>
          <a:p>
            <a:pPr algn="ctr"/>
            <a:r>
              <a:rPr lang="ru-RU" dirty="0" smtClean="0"/>
              <a:t>«</a:t>
            </a:r>
            <a:r>
              <a:rPr lang="ru-RU" dirty="0"/>
              <a:t>Об окончании учебного года</a:t>
            </a:r>
            <a:r>
              <a:rPr lang="ru-RU" dirty="0" smtClean="0"/>
              <a:t>»:</a:t>
            </a:r>
          </a:p>
          <a:p>
            <a:pPr algn="ctr"/>
            <a:endParaRPr lang="ru-RU" dirty="0" smtClean="0"/>
          </a:p>
          <a:p>
            <a:pPr algn="ctr"/>
            <a:r>
              <a:rPr lang="ru-RU" dirty="0" smtClean="0"/>
              <a:t> </a:t>
            </a:r>
            <a:r>
              <a:rPr lang="ru-RU" dirty="0"/>
              <a:t>организованное завершение учебного года выпускников 9-х и 11-х классов пройдет </a:t>
            </a:r>
            <a:r>
              <a:rPr lang="ru-RU" dirty="0">
                <a:solidFill>
                  <a:srgbClr val="A8246E"/>
                </a:solidFill>
              </a:rPr>
              <a:t>30 мая </a:t>
            </a:r>
            <a:r>
              <a:rPr lang="ru-RU" dirty="0"/>
              <a:t>в условиях принятия мер по недопущению распространения новой </a:t>
            </a:r>
            <a:r>
              <a:rPr lang="ru-RU" dirty="0" err="1"/>
              <a:t>коронавирусной</a:t>
            </a:r>
            <a:r>
              <a:rPr lang="ru-RU" dirty="0"/>
              <a:t> инфекции </a:t>
            </a:r>
          </a:p>
        </p:txBody>
      </p:sp>
    </p:spTree>
    <p:extLst>
      <p:ext uri="{BB962C8B-B14F-4D97-AF65-F5344CB8AC3E}">
        <p14:creationId xmlns:p14="http://schemas.microsoft.com/office/powerpoint/2010/main" val="32386227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51470"/>
            <a:ext cx="860444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2800" b="1" kern="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ГИА в  </a:t>
            </a:r>
            <a:r>
              <a:rPr lang="ru-RU" sz="2800" b="1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форме ОГЭ, ЕГЭ, ГВЭ </a:t>
            </a:r>
            <a:endParaRPr lang="ru-RU" sz="2800" b="1" kern="0" dirty="0" smtClean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 algn="ctr">
              <a:defRPr/>
            </a:pPr>
            <a:r>
              <a:rPr lang="ru-RU" sz="2800" b="1" kern="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9 </a:t>
            </a:r>
            <a:r>
              <a:rPr lang="ru-RU" sz="2800" b="1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11 классах отменена</a:t>
            </a:r>
            <a:endParaRPr lang="ru-RU" sz="2800" kern="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45332" y="1275606"/>
            <a:ext cx="7992888" cy="35682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1600" dirty="0"/>
              <a:t>Подтверждение освоения образовательных программ результатами ЕГЭ, ОГЭ, ГВЭ  не </a:t>
            </a:r>
            <a:r>
              <a:rPr lang="ru-RU" sz="1600" dirty="0" smtClean="0"/>
              <a:t>требуется</a:t>
            </a:r>
          </a:p>
          <a:p>
            <a:pPr lvl="0" algn="ctr">
              <a:defRPr/>
            </a:pPr>
            <a:endParaRPr lang="ru-RU" sz="1600" dirty="0"/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600" b="1" dirty="0">
                <a:ea typeface="Calibri" panose="020F0502020204030204" pitchFamily="34" charset="0"/>
                <a:cs typeface="Times New Roman" panose="02020603050405020304" pitchFamily="18" charset="0"/>
              </a:rPr>
              <a:t>Требуется: </a:t>
            </a:r>
            <a:endParaRPr lang="ru-RU" sz="12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положительные отметки по всем предметам учебного плана, </a:t>
            </a:r>
            <a:endParaRPr lang="ru-RU" sz="12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положительные результаты промежуточной аттестации по всем предметам учебного плана, </a:t>
            </a:r>
            <a:endParaRPr lang="ru-RU" sz="12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результат «зачет» за итоговое собеседование по русскому языку в 9 </a:t>
            </a:r>
            <a:r>
              <a:rPr lang="ru-RU" sz="16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классе; </a:t>
            </a: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результат «зачет» за итоговое сочинение (изложение) по литературе в 11 (12) классе,</a:t>
            </a:r>
            <a:endParaRPr lang="ru-RU" sz="12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обязательное внесение сведений о выпускнике в РИС,</a:t>
            </a:r>
            <a:endParaRPr lang="ru-RU" sz="12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выдача аттестатов выпускникам до 15 июня 2020 года,</a:t>
            </a:r>
            <a:endParaRPr lang="ru-RU" sz="12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"/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внесение сведений об аттестатах в ФИС ФРДО в течение месяца</a:t>
            </a:r>
            <a:r>
              <a:rPr lang="ru-RU" sz="16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2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010400" y="14084"/>
            <a:ext cx="2133600" cy="365125"/>
          </a:xfrm>
        </p:spPr>
        <p:txBody>
          <a:bodyPr/>
          <a:lstStyle/>
          <a:p>
            <a:endParaRPr lang="ru-RU" dirty="0" smtClean="0"/>
          </a:p>
          <a:p>
            <a:fld id="{B19B0651-EE4F-4900-A07F-96A6BFA9D0F0}" type="slidenum">
              <a:rPr lang="ru-RU" smtClean="0"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821181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51470"/>
            <a:ext cx="86044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b="1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Окончание учебного года в 9 классе</a:t>
            </a:r>
            <a:endParaRPr kumimoji="0" lang="ru-RU" sz="2400" b="0" i="0" u="none" strike="noStrike" kern="0" cap="none" spc="0" normalizeH="0" baseline="0" noProof="0" dirty="0" smtClean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99592" y="987574"/>
            <a:ext cx="777686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ru-RU" sz="1600" b="1" dirty="0" smtClean="0">
                <a:solidFill>
                  <a:srgbClr val="A8246E"/>
                </a:solidFill>
                <a:ea typeface="Times New Roman" panose="02020603050405020304" pitchFamily="18" charset="0"/>
              </a:rPr>
              <a:t>Оформление </a:t>
            </a:r>
            <a:r>
              <a:rPr lang="ru-RU" sz="1600" b="1" dirty="0">
                <a:solidFill>
                  <a:srgbClr val="A8246E"/>
                </a:solidFill>
                <a:ea typeface="Times New Roman" panose="02020603050405020304" pitchFamily="18" charset="0"/>
              </a:rPr>
              <a:t>выдачи аттестатов в 9-х классах </a:t>
            </a:r>
            <a:r>
              <a:rPr lang="ru-RU" sz="1600" b="1" dirty="0" smtClean="0">
                <a:solidFill>
                  <a:srgbClr val="A8246E"/>
                </a:solidFill>
                <a:ea typeface="Times New Roman" panose="02020603050405020304" pitchFamily="18" charset="0"/>
              </a:rPr>
              <a:t>:</a:t>
            </a:r>
            <a:endParaRPr lang="ru-RU" sz="1600" b="1" dirty="0">
              <a:solidFill>
                <a:srgbClr val="A8246E"/>
              </a:solidFill>
              <a:ea typeface="Times New Roman" panose="02020603050405020304" pitchFamily="18" charset="0"/>
            </a:endParaRPr>
          </a:p>
          <a:p>
            <a:pPr lvl="0" algn="just">
              <a:defRPr/>
            </a:pPr>
            <a:r>
              <a:rPr lang="ru-RU" sz="1600" b="1" dirty="0">
                <a:solidFill>
                  <a:srgbClr val="A8246E"/>
                </a:solidFill>
                <a:ea typeface="Times New Roman" panose="02020603050405020304" pitchFamily="18" charset="0"/>
              </a:rPr>
              <a:t>В каждой школе принимаются 2 локальных акта</a:t>
            </a:r>
            <a:r>
              <a:rPr lang="ru-RU" sz="1600" b="1" dirty="0" smtClean="0">
                <a:solidFill>
                  <a:srgbClr val="A8246E"/>
                </a:solidFill>
                <a:ea typeface="Times New Roman" panose="02020603050405020304" pitchFamily="18" charset="0"/>
              </a:rPr>
              <a:t>:</a:t>
            </a:r>
          </a:p>
          <a:p>
            <a:pPr lvl="0" algn="just">
              <a:defRPr/>
            </a:pPr>
            <a:endParaRPr lang="ru-RU" sz="1600" b="1" dirty="0">
              <a:solidFill>
                <a:srgbClr val="A8246E"/>
              </a:solidFill>
              <a:ea typeface="Times New Roman" panose="02020603050405020304" pitchFamily="18" charset="0"/>
            </a:endParaRPr>
          </a:p>
          <a:p>
            <a:pPr marL="342900" lvl="0" indent="-342900" algn="just">
              <a:buAutoNum type="arabicParenR"/>
              <a:defRPr/>
            </a:pPr>
            <a:r>
              <a:rPr lang="ru-RU" sz="1600" dirty="0" smtClean="0">
                <a:ea typeface="Times New Roman" panose="02020603050405020304" pitchFamily="18" charset="0"/>
              </a:rPr>
              <a:t>Приказ </a:t>
            </a:r>
            <a:r>
              <a:rPr lang="ru-RU" sz="1600" dirty="0">
                <a:ea typeface="Times New Roman" panose="02020603050405020304" pitchFamily="18" charset="0"/>
              </a:rPr>
              <a:t>«О проведении промежуточной аттестации по всем </a:t>
            </a:r>
            <a:r>
              <a:rPr lang="ru-RU" sz="1600" dirty="0" smtClean="0">
                <a:ea typeface="Times New Roman" panose="02020603050405020304" pitchFamily="18" charset="0"/>
              </a:rPr>
              <a:t>предметам учебного </a:t>
            </a:r>
            <a:r>
              <a:rPr lang="ru-RU" sz="1600" dirty="0">
                <a:ea typeface="Times New Roman" panose="02020603050405020304" pitchFamily="18" charset="0"/>
              </a:rPr>
              <a:t>плана, </a:t>
            </a:r>
            <a:r>
              <a:rPr lang="ru-RU" sz="1600" dirty="0" err="1">
                <a:ea typeface="Times New Roman" panose="02020603050405020304" pitchFamily="18" charset="0"/>
              </a:rPr>
              <a:t>изучавшимся</a:t>
            </a:r>
            <a:r>
              <a:rPr lang="ru-RU" sz="1600" dirty="0">
                <a:ea typeface="Times New Roman" panose="02020603050405020304" pitchFamily="18" charset="0"/>
              </a:rPr>
              <a:t> в 9 классе» </a:t>
            </a:r>
            <a:r>
              <a:rPr lang="ru-RU" sz="1600" i="1" dirty="0">
                <a:ea typeface="Times New Roman" panose="02020603050405020304" pitchFamily="18" charset="0"/>
              </a:rPr>
              <a:t>(основание: локальный акт школы о порядке проведения промежуточной аттестации). </a:t>
            </a:r>
            <a:r>
              <a:rPr lang="ru-RU" sz="1600" dirty="0">
                <a:ea typeface="Times New Roman" panose="02020603050405020304" pitchFamily="18" charset="0"/>
              </a:rPr>
              <a:t>Результат промежуточной аттестации по каждому предмету, который изучался в 9 классе, – это среднее арифметическое четвертных отметок в соответствии с правилами математического округления; округление проводится в пользу </a:t>
            </a:r>
            <a:r>
              <a:rPr lang="ru-RU" sz="1600" dirty="0" smtClean="0">
                <a:ea typeface="Times New Roman" panose="02020603050405020304" pitchFamily="18" charset="0"/>
              </a:rPr>
              <a:t>ребенка.</a:t>
            </a:r>
          </a:p>
          <a:p>
            <a:pPr marL="342900" lvl="0" indent="-342900" algn="just">
              <a:buAutoNum type="arabicParenR"/>
              <a:defRPr/>
            </a:pPr>
            <a:endParaRPr lang="ru-RU" sz="1600" dirty="0" smtClean="0">
              <a:ea typeface="Times New Roman" panose="02020603050405020304" pitchFamily="18" charset="0"/>
            </a:endParaRPr>
          </a:p>
          <a:p>
            <a:pPr marL="342900" lvl="0" indent="-342900" algn="just">
              <a:buAutoNum type="arabicParenR"/>
              <a:defRPr/>
            </a:pPr>
            <a:r>
              <a:rPr lang="ru-RU" sz="1600" dirty="0" smtClean="0">
                <a:ea typeface="Times New Roman" panose="02020603050405020304" pitchFamily="18" charset="0"/>
              </a:rPr>
              <a:t>Приказ </a:t>
            </a:r>
            <a:r>
              <a:rPr lang="ru-RU" sz="1600" dirty="0">
                <a:ea typeface="Times New Roman" panose="02020603050405020304" pitchFamily="18" charset="0"/>
              </a:rPr>
              <a:t>«О признании результатов промежуточной аттестации в 9 классе результатами государственной итоговой аттестации по образовательным программам основного общего образования» </a:t>
            </a:r>
            <a:r>
              <a:rPr lang="ru-RU" sz="1600" i="1" dirty="0">
                <a:ea typeface="Times New Roman" panose="02020603050405020304" pitchFamily="18" charset="0"/>
              </a:rPr>
              <a:t>(основание – нормативно-правовой документ Министерства просвещения РФ – в работе).</a:t>
            </a:r>
          </a:p>
        </p:txBody>
      </p:sp>
      <p:sp>
        <p:nvSpPr>
          <p:cNvPr id="5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010400" y="14084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555416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51470"/>
            <a:ext cx="86044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b="1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Окончание учебного года в 11 классе</a:t>
            </a:r>
            <a:endParaRPr kumimoji="0" lang="ru-RU" sz="2400" b="0" i="0" u="none" strike="noStrike" kern="0" cap="none" spc="0" normalizeH="0" baseline="0" noProof="0" dirty="0" smtClean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771550"/>
            <a:ext cx="8208912" cy="4160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ru-RU" sz="1600" b="1" dirty="0" smtClean="0">
                <a:solidFill>
                  <a:srgbClr val="A8246E"/>
                </a:solidFill>
                <a:ea typeface="Times New Roman" panose="02020603050405020304" pitchFamily="18" charset="0"/>
              </a:rPr>
              <a:t>Оформление </a:t>
            </a:r>
            <a:r>
              <a:rPr lang="ru-RU" sz="1600" b="1" dirty="0">
                <a:solidFill>
                  <a:srgbClr val="A8246E"/>
                </a:solidFill>
                <a:ea typeface="Times New Roman" panose="02020603050405020304" pitchFamily="18" charset="0"/>
              </a:rPr>
              <a:t>выдачи аттестатов в </a:t>
            </a:r>
            <a:r>
              <a:rPr lang="ru-RU" sz="1600" b="1" dirty="0" smtClean="0">
                <a:solidFill>
                  <a:srgbClr val="A8246E"/>
                </a:solidFill>
                <a:ea typeface="Times New Roman" panose="02020603050405020304" pitchFamily="18" charset="0"/>
              </a:rPr>
              <a:t>11-х </a:t>
            </a:r>
            <a:r>
              <a:rPr lang="ru-RU" sz="1600" b="1" dirty="0">
                <a:solidFill>
                  <a:srgbClr val="A8246E"/>
                </a:solidFill>
                <a:ea typeface="Times New Roman" panose="02020603050405020304" pitchFamily="18" charset="0"/>
              </a:rPr>
              <a:t>классах </a:t>
            </a:r>
            <a:r>
              <a:rPr lang="ru-RU" sz="1600" b="1" dirty="0" smtClean="0">
                <a:solidFill>
                  <a:srgbClr val="A8246E"/>
                </a:solidFill>
                <a:ea typeface="Times New Roman" panose="02020603050405020304" pitchFamily="18" charset="0"/>
              </a:rPr>
              <a:t>:</a:t>
            </a:r>
            <a:endParaRPr lang="ru-RU" sz="1600" b="1" dirty="0">
              <a:solidFill>
                <a:srgbClr val="A8246E"/>
              </a:solidFill>
              <a:ea typeface="Times New Roman" panose="02020603050405020304" pitchFamily="18" charset="0"/>
            </a:endParaRPr>
          </a:p>
          <a:p>
            <a:pPr lvl="0" algn="just">
              <a:defRPr/>
            </a:pPr>
            <a:r>
              <a:rPr lang="ru-RU" sz="1600" b="1" dirty="0">
                <a:solidFill>
                  <a:srgbClr val="A8246E"/>
                </a:solidFill>
                <a:ea typeface="Times New Roman" panose="02020603050405020304" pitchFamily="18" charset="0"/>
              </a:rPr>
              <a:t>В каждой школе принимаются 2 локальных акта</a:t>
            </a:r>
            <a:r>
              <a:rPr lang="ru-RU" sz="1600" b="1" dirty="0" smtClean="0">
                <a:solidFill>
                  <a:srgbClr val="A8246E"/>
                </a:solidFill>
                <a:ea typeface="Times New Roman" panose="02020603050405020304" pitchFamily="18" charset="0"/>
              </a:rPr>
              <a:t>:</a:t>
            </a:r>
          </a:p>
          <a:p>
            <a:pPr lvl="0" algn="just">
              <a:defRPr/>
            </a:pPr>
            <a:endParaRPr lang="ru-RU" sz="1600" b="1" dirty="0">
              <a:solidFill>
                <a:srgbClr val="A8246E"/>
              </a:solidFill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arenR"/>
            </a:pPr>
            <a:r>
              <a:rPr lang="ru-RU" sz="1400" dirty="0">
                <a:ea typeface="Calibri" panose="020F0502020204030204" pitchFamily="34" charset="0"/>
                <a:cs typeface="Times New Roman" panose="02020603050405020304" pitchFamily="18" charset="0"/>
              </a:rPr>
              <a:t>Приказ «О проведении промежуточной аттестации по всем предметам учебного плана в 11 (12) классе». Промежуточная аттестации проводится по всем предметам, которые изучались в 10-11 (12) классах. Результат промежуточной аттестации по предметам, которые изучались в 10-11 (12) классах – это среднее арифметическое полугодовых и годовых отметок за 10 и 11 (12) </a:t>
            </a:r>
            <a:r>
              <a:rPr lang="ru-RU" sz="1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класс, </a:t>
            </a:r>
            <a:r>
              <a:rPr lang="ru-RU" sz="1400" dirty="0">
                <a:ea typeface="Calibri" panose="020F0502020204030204" pitchFamily="34" charset="0"/>
                <a:cs typeface="Times New Roman" panose="02020603050405020304" pitchFamily="18" charset="0"/>
              </a:rPr>
              <a:t>в соответствии с правилами математического </a:t>
            </a:r>
            <a:r>
              <a:rPr lang="ru-RU" sz="1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округления; </a:t>
            </a:r>
            <a:r>
              <a:rPr lang="ru-RU" sz="1400" dirty="0">
                <a:ea typeface="Calibri" panose="020F0502020204030204" pitchFamily="34" charset="0"/>
                <a:cs typeface="Times New Roman" panose="02020603050405020304" pitchFamily="18" charset="0"/>
              </a:rPr>
              <a:t>округление проводится в пользу ребенка</a:t>
            </a:r>
            <a:r>
              <a:rPr lang="ru-RU" sz="1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arenR"/>
            </a:pPr>
            <a:endParaRPr lang="ru-RU" sz="1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arenR"/>
            </a:pPr>
            <a:r>
              <a:rPr lang="ru-RU" sz="1400" dirty="0">
                <a:ea typeface="Calibri" panose="020F0502020204030204" pitchFamily="34" charset="0"/>
                <a:cs typeface="Times New Roman" panose="02020603050405020304" pitchFamily="18" charset="0"/>
              </a:rPr>
              <a:t>Приказ «О признании результатов промежуточной аттестации в 11 классе результатами государственной итоговой аттестации по образовательным программам среднего общего образования».</a:t>
            </a:r>
          </a:p>
          <a:p>
            <a:pPr indent="228600" algn="just">
              <a:lnSpc>
                <a:spcPct val="107000"/>
              </a:lnSpc>
              <a:spcAft>
                <a:spcPts val="800"/>
              </a:spcAft>
            </a:pPr>
            <a:r>
              <a:rPr lang="ru-RU" sz="1400" i="1" dirty="0">
                <a:ea typeface="Calibri" panose="020F0502020204030204" pitchFamily="34" charset="0"/>
                <a:cs typeface="Times New Roman" panose="02020603050405020304" pitchFamily="18" charset="0"/>
              </a:rPr>
              <a:t>Приказ «О признании результатов промежуточной аттестации в 9 или 11 классах результатами государственной итоговой аттестации по образовательным программам основного общего (среднего общего)» оформляется </a:t>
            </a:r>
            <a:r>
              <a:rPr lang="ru-RU" sz="1400" b="1" i="1" dirty="0">
                <a:ea typeface="Calibri" panose="020F0502020204030204" pitchFamily="34" charset="0"/>
                <a:cs typeface="Times New Roman" panose="02020603050405020304" pitchFamily="18" charset="0"/>
              </a:rPr>
              <a:t>после 6 июня </a:t>
            </a:r>
            <a:r>
              <a:rPr lang="ru-RU" sz="1400" i="1" dirty="0">
                <a:ea typeface="Calibri" panose="020F0502020204030204" pitchFamily="34" charset="0"/>
                <a:cs typeface="Times New Roman" panose="02020603050405020304" pitchFamily="18" charset="0"/>
              </a:rPr>
              <a:t>(после утверждения соответствующего федерального приказа- в работе).</a:t>
            </a:r>
            <a:endParaRPr lang="ru-RU" sz="1400" i="1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010400" y="14084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547621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55576" y="1131590"/>
            <a:ext cx="820891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>
              <a:buFont typeface="Wingdings" panose="05000000000000000000" pitchFamily="2" charset="2"/>
              <a:buChar char="ü"/>
              <a:defRPr/>
            </a:pPr>
            <a:r>
              <a:rPr lang="ru-RU" sz="1600" b="1" dirty="0" smtClean="0">
                <a:ea typeface="Times New Roman" panose="02020603050405020304" pitchFamily="18" charset="0"/>
              </a:rPr>
              <a:t>Итоговые </a:t>
            </a:r>
            <a:r>
              <a:rPr lang="ru-RU" sz="1600" b="1" dirty="0">
                <a:ea typeface="Times New Roman" panose="02020603050405020304" pitchFamily="18" charset="0"/>
              </a:rPr>
              <a:t>отметки "отлично" по всем учебным предметам учебного плана, </a:t>
            </a:r>
            <a:r>
              <a:rPr lang="ru-RU" sz="1600" b="1" dirty="0" err="1">
                <a:ea typeface="Times New Roman" panose="02020603050405020304" pitchFamily="18" charset="0"/>
              </a:rPr>
              <a:t>изучавшимся</a:t>
            </a:r>
            <a:r>
              <a:rPr lang="ru-RU" sz="1600" b="1" dirty="0">
                <a:ea typeface="Times New Roman" panose="02020603050405020304" pitchFamily="18" charset="0"/>
              </a:rPr>
              <a:t> на уровне среднего общего образования</a:t>
            </a:r>
            <a:r>
              <a:rPr lang="ru-RU" sz="1600" b="1" dirty="0" smtClean="0">
                <a:ea typeface="Times New Roman" panose="02020603050405020304" pitchFamily="18" charset="0"/>
              </a:rPr>
              <a:t>,</a:t>
            </a:r>
          </a:p>
          <a:p>
            <a:pPr marL="285750" lvl="0" indent="-285750" algn="just">
              <a:buFont typeface="Wingdings" panose="05000000000000000000" pitchFamily="2" charset="2"/>
              <a:buChar char="ü"/>
              <a:defRPr/>
            </a:pPr>
            <a:endParaRPr lang="ru-RU" sz="1600" b="1" dirty="0">
              <a:ea typeface="Times New Roman" panose="02020603050405020304" pitchFamily="18" charset="0"/>
            </a:endParaRPr>
          </a:p>
          <a:p>
            <a:pPr marL="285750" lvl="0" indent="-285750" algn="just">
              <a:buFont typeface="Wingdings" panose="05000000000000000000" pitchFamily="2" charset="2"/>
              <a:buChar char="ü"/>
              <a:defRPr/>
            </a:pPr>
            <a:r>
              <a:rPr lang="ru-RU" sz="1600" b="1" dirty="0" smtClean="0">
                <a:ea typeface="Times New Roman" panose="02020603050405020304" pitchFamily="18" charset="0"/>
              </a:rPr>
              <a:t>Результаты </a:t>
            </a:r>
            <a:r>
              <a:rPr lang="ru-RU" sz="1600" b="1" dirty="0">
                <a:ea typeface="Times New Roman" panose="02020603050405020304" pitchFamily="18" charset="0"/>
              </a:rPr>
              <a:t>промежуточной аттестации "отлично" по всем учебным предметам учебного плана, </a:t>
            </a:r>
            <a:r>
              <a:rPr lang="ru-RU" sz="1600" b="1" dirty="0" err="1">
                <a:ea typeface="Times New Roman" panose="02020603050405020304" pitchFamily="18" charset="0"/>
              </a:rPr>
              <a:t>изучавшимся</a:t>
            </a:r>
            <a:r>
              <a:rPr lang="ru-RU" sz="1600" b="1" dirty="0">
                <a:ea typeface="Times New Roman" panose="02020603050405020304" pitchFamily="18" charset="0"/>
              </a:rPr>
              <a:t> на уровне среднего общего образования, </a:t>
            </a:r>
            <a:endParaRPr lang="ru-RU" sz="1600" b="1" dirty="0" smtClean="0">
              <a:ea typeface="Times New Roman" panose="02020603050405020304" pitchFamily="18" charset="0"/>
            </a:endParaRPr>
          </a:p>
          <a:p>
            <a:pPr marL="285750" lvl="0" indent="-285750" algn="just">
              <a:buFont typeface="Wingdings" panose="05000000000000000000" pitchFamily="2" charset="2"/>
              <a:buChar char="ü"/>
              <a:defRPr/>
            </a:pPr>
            <a:endParaRPr lang="ru-RU" sz="1600" b="1" dirty="0">
              <a:ea typeface="Times New Roman" panose="02020603050405020304" pitchFamily="18" charset="0"/>
            </a:endParaRPr>
          </a:p>
          <a:p>
            <a:pPr marL="285750" lvl="0" indent="-285750" algn="just">
              <a:buFont typeface="Wingdings" panose="05000000000000000000" pitchFamily="2" charset="2"/>
              <a:buChar char="ü"/>
              <a:defRPr/>
            </a:pPr>
            <a:r>
              <a:rPr lang="ru-RU" sz="1600" b="1" dirty="0" smtClean="0">
                <a:ea typeface="Times New Roman" panose="02020603050405020304" pitchFamily="18" charset="0"/>
              </a:rPr>
              <a:t>Результат </a:t>
            </a:r>
            <a:r>
              <a:rPr lang="ru-RU" sz="1600" b="1" dirty="0">
                <a:ea typeface="Times New Roman" panose="02020603050405020304" pitchFamily="18" charset="0"/>
              </a:rPr>
              <a:t>«зачет» за итоговое сочинение (изложение) по литературе в 11 (12) классе</a:t>
            </a:r>
            <a:r>
              <a:rPr lang="ru-RU" sz="1600" b="1" dirty="0" smtClean="0">
                <a:ea typeface="Times New Roman" panose="02020603050405020304" pitchFamily="18" charset="0"/>
              </a:rPr>
              <a:t>,</a:t>
            </a:r>
          </a:p>
          <a:p>
            <a:pPr marL="285750" lvl="0" indent="-285750" algn="just">
              <a:buFont typeface="Wingdings" panose="05000000000000000000" pitchFamily="2" charset="2"/>
              <a:buChar char="ü"/>
              <a:defRPr/>
            </a:pPr>
            <a:endParaRPr lang="ru-RU" sz="1600" b="1" dirty="0">
              <a:ea typeface="Times New Roman" panose="02020603050405020304" pitchFamily="18" charset="0"/>
            </a:endParaRPr>
          </a:p>
          <a:p>
            <a:pPr marL="285750" lvl="0" indent="-285750" algn="just">
              <a:buFont typeface="Wingdings" panose="05000000000000000000" pitchFamily="2" charset="2"/>
              <a:buChar char="ü"/>
              <a:defRPr/>
            </a:pPr>
            <a:r>
              <a:rPr lang="ru-RU" sz="1600" b="1" dirty="0" smtClean="0">
                <a:ea typeface="Times New Roman" panose="02020603050405020304" pitchFamily="18" charset="0"/>
              </a:rPr>
              <a:t>Обязательное </a:t>
            </a:r>
            <a:r>
              <a:rPr lang="ru-RU" sz="1600" b="1" dirty="0">
                <a:ea typeface="Times New Roman" panose="02020603050405020304" pitchFamily="18" charset="0"/>
              </a:rPr>
              <a:t>внесение сведений о выпускнике в РИС.</a:t>
            </a:r>
          </a:p>
          <a:p>
            <a:pPr lvl="0" algn="just">
              <a:defRPr/>
            </a:pPr>
            <a:endParaRPr lang="ru-RU" sz="1600" b="1" dirty="0" smtClean="0">
              <a:ea typeface="Times New Roman" panose="02020603050405020304" pitchFamily="18" charset="0"/>
            </a:endParaRPr>
          </a:p>
          <a:p>
            <a:pPr lvl="0" algn="just">
              <a:defRPr/>
            </a:pPr>
            <a:endParaRPr lang="ru-RU" sz="1600" b="1" dirty="0">
              <a:solidFill>
                <a:srgbClr val="A8246E"/>
              </a:solidFill>
              <a:ea typeface="Times New Roman" panose="02020603050405020304" pitchFamily="18" charset="0"/>
            </a:endParaRPr>
          </a:p>
          <a:p>
            <a:pPr lvl="0" algn="ctr">
              <a:defRPr/>
            </a:pPr>
            <a:r>
              <a:rPr lang="ru-RU" b="1" dirty="0" smtClean="0">
                <a:solidFill>
                  <a:srgbClr val="A8246E"/>
                </a:solidFill>
                <a:ea typeface="Times New Roman" panose="02020603050405020304" pitchFamily="18" charset="0"/>
              </a:rPr>
              <a:t>На личном контроле</a:t>
            </a:r>
            <a:endParaRPr lang="ru-RU" b="1" dirty="0">
              <a:solidFill>
                <a:srgbClr val="A8246E"/>
              </a:solidFill>
              <a:ea typeface="Times New Roman" panose="02020603050405020304" pitchFamily="18" charset="0"/>
            </a:endParaRPr>
          </a:p>
        </p:txBody>
      </p:sp>
      <p:sp>
        <p:nvSpPr>
          <p:cNvPr id="5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010400" y="14084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6</a:t>
            </a:fld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14084"/>
            <a:ext cx="8496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A8246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Аттестат </a:t>
            </a:r>
            <a:r>
              <a:rPr lang="ru-RU" sz="2400" b="1" dirty="0">
                <a:solidFill>
                  <a:srgbClr val="A8246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с отличием </a:t>
            </a:r>
            <a:endParaRPr lang="ru-RU" sz="2400" b="1" dirty="0" smtClean="0">
              <a:solidFill>
                <a:srgbClr val="A8246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r>
              <a:rPr lang="ru-RU" sz="2400" b="1" dirty="0" smtClean="0">
                <a:solidFill>
                  <a:srgbClr val="A8246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и медаль </a:t>
            </a:r>
            <a:r>
              <a:rPr lang="ru-RU" sz="2400" b="1" dirty="0">
                <a:solidFill>
                  <a:srgbClr val="A8246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«За особые успехи в учении» в </a:t>
            </a:r>
            <a:r>
              <a:rPr lang="ru-RU" sz="2400" b="1" dirty="0" smtClean="0">
                <a:solidFill>
                  <a:srgbClr val="A8246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11 </a:t>
            </a:r>
            <a:r>
              <a:rPr lang="ru-RU" sz="2400" b="1" dirty="0">
                <a:solidFill>
                  <a:srgbClr val="A8246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классе</a:t>
            </a:r>
          </a:p>
        </p:txBody>
      </p:sp>
    </p:spTree>
    <p:extLst>
      <p:ext uri="{BB962C8B-B14F-4D97-AF65-F5344CB8AC3E}">
        <p14:creationId xmlns:p14="http://schemas.microsoft.com/office/powerpoint/2010/main" val="36447045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83568" y="771550"/>
            <a:ext cx="828092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>
              <a:buFont typeface="Wingdings" panose="05000000000000000000" pitchFamily="2" charset="2"/>
              <a:buChar char="ü"/>
              <a:defRPr/>
            </a:pPr>
            <a:r>
              <a:rPr lang="ru-RU" sz="1600" b="1" dirty="0">
                <a:ea typeface="Times New Roman" panose="02020603050405020304" pitchFamily="18" charset="0"/>
              </a:rPr>
              <a:t>Отделом материального обеспечения образовательного процесса и охраны труда своевременно приобретены в полном объеме бланки аттестатов и приложения к ним и организована их выдача </a:t>
            </a:r>
            <a:r>
              <a:rPr lang="ru-RU" sz="1600" b="1" dirty="0" smtClean="0">
                <a:ea typeface="Times New Roman" panose="02020603050405020304" pitchFamily="18" charset="0"/>
              </a:rPr>
              <a:t>с </a:t>
            </a:r>
            <a:r>
              <a:rPr lang="ru-RU" sz="1600" b="1" dirty="0">
                <a:ea typeface="Times New Roman" panose="02020603050405020304" pitchFamily="18" charset="0"/>
              </a:rPr>
              <a:t>25.05. </a:t>
            </a:r>
            <a:r>
              <a:rPr lang="ru-RU" sz="1600" b="1" dirty="0">
                <a:solidFill>
                  <a:srgbClr val="A8246E"/>
                </a:solidFill>
                <a:ea typeface="Times New Roman" panose="02020603050405020304" pitchFamily="18" charset="0"/>
              </a:rPr>
              <a:t>по 03.06.2020 </a:t>
            </a:r>
            <a:r>
              <a:rPr lang="ru-RU" sz="1600" b="1" dirty="0" smtClean="0">
                <a:solidFill>
                  <a:srgbClr val="A8246E"/>
                </a:solidFill>
                <a:ea typeface="Times New Roman" panose="02020603050405020304" pitchFamily="18" charset="0"/>
              </a:rPr>
              <a:t>года</a:t>
            </a:r>
          </a:p>
          <a:p>
            <a:pPr marL="285750" lvl="0" indent="-285750" algn="just">
              <a:buFont typeface="Wingdings" panose="05000000000000000000" pitchFamily="2" charset="2"/>
              <a:buChar char="ü"/>
              <a:defRPr/>
            </a:pPr>
            <a:endParaRPr lang="ru-RU" sz="1600" b="1" dirty="0">
              <a:ea typeface="Times New Roman" panose="02020603050405020304" pitchFamily="18" charset="0"/>
            </a:endParaRPr>
          </a:p>
          <a:p>
            <a:pPr marL="285750" lvl="0" indent="-285750" algn="just">
              <a:buFont typeface="Wingdings" panose="05000000000000000000" pitchFamily="2" charset="2"/>
              <a:buChar char="ü"/>
              <a:defRPr/>
            </a:pPr>
            <a:r>
              <a:rPr lang="ru-RU" sz="1600" dirty="0" smtClean="0">
                <a:ea typeface="Times New Roman" panose="02020603050405020304" pitchFamily="18" charset="0"/>
              </a:rPr>
              <a:t>Заполнение аттестата проводится в соответствии с</a:t>
            </a:r>
          </a:p>
          <a:p>
            <a:pPr lvl="0" algn="just">
              <a:defRPr/>
            </a:pPr>
            <a:endParaRPr lang="ru-RU" sz="1600" dirty="0" smtClean="0">
              <a:ea typeface="Times New Roman" panose="02020603050405020304" pitchFamily="18" charset="0"/>
            </a:endParaRPr>
          </a:p>
          <a:p>
            <a:pPr lvl="0" algn="just">
              <a:defRPr/>
            </a:pPr>
            <a:r>
              <a:rPr lang="ru-RU" sz="1600" dirty="0" smtClean="0">
                <a:ea typeface="Times New Roman" panose="02020603050405020304" pitchFamily="18" charset="0"/>
              </a:rPr>
              <a:t>приказом </a:t>
            </a:r>
            <a:r>
              <a:rPr lang="ru-RU" sz="1600" dirty="0">
                <a:ea typeface="Times New Roman" panose="02020603050405020304" pitchFamily="18" charset="0"/>
              </a:rPr>
              <a:t>Министерства образования и науки Российской Федерации от 14 февраля 2014 г. </a:t>
            </a:r>
            <a:r>
              <a:rPr lang="ru-RU" sz="1600" dirty="0">
                <a:solidFill>
                  <a:srgbClr val="A8246E"/>
                </a:solidFill>
                <a:ea typeface="Times New Roman" panose="02020603050405020304" pitchFamily="18" charset="0"/>
              </a:rPr>
              <a:t>№ 115 </a:t>
            </a:r>
            <a:r>
              <a:rPr lang="ru-RU" sz="1600" dirty="0" smtClean="0">
                <a:ea typeface="Times New Roman" panose="02020603050405020304" pitchFamily="18" charset="0"/>
              </a:rPr>
              <a:t>«Об </a:t>
            </a:r>
            <a:r>
              <a:rPr lang="ru-RU" sz="1600" dirty="0">
                <a:ea typeface="Times New Roman" panose="02020603050405020304" pitchFamily="18" charset="0"/>
              </a:rPr>
              <a:t>утверждении Порядка заполнения, учета и выдачи аттестатов об основном общем и среднем общем образовании и их </a:t>
            </a:r>
            <a:r>
              <a:rPr lang="ru-RU" sz="1600" dirty="0" smtClean="0">
                <a:ea typeface="Times New Roman" panose="02020603050405020304" pitchFamily="18" charset="0"/>
              </a:rPr>
              <a:t>дубликатов» </a:t>
            </a:r>
            <a:endParaRPr lang="ru-RU" sz="1600" dirty="0">
              <a:ea typeface="Times New Roman" panose="02020603050405020304" pitchFamily="18" charset="0"/>
            </a:endParaRPr>
          </a:p>
          <a:p>
            <a:pPr lvl="0" algn="just">
              <a:defRPr/>
            </a:pPr>
            <a:endParaRPr lang="ru-RU" sz="1600" dirty="0" smtClean="0">
              <a:ea typeface="Times New Roman" panose="02020603050405020304" pitchFamily="18" charset="0"/>
            </a:endParaRPr>
          </a:p>
          <a:p>
            <a:pPr lvl="0" algn="just">
              <a:defRPr/>
            </a:pPr>
            <a:r>
              <a:rPr lang="ru-RU" sz="1600" dirty="0" smtClean="0">
                <a:ea typeface="Times New Roman" panose="02020603050405020304" pitchFamily="18" charset="0"/>
              </a:rPr>
              <a:t>приказом Министерства </a:t>
            </a:r>
            <a:r>
              <a:rPr lang="ru-RU" sz="1600" dirty="0">
                <a:ea typeface="Times New Roman" panose="02020603050405020304" pitchFamily="18" charset="0"/>
              </a:rPr>
              <a:t>просвещения Российской Федерации от 17.12.2018 г. </a:t>
            </a:r>
            <a:r>
              <a:rPr lang="ru-RU" sz="1600" dirty="0">
                <a:solidFill>
                  <a:srgbClr val="A8246E"/>
                </a:solidFill>
                <a:ea typeface="Times New Roman" panose="02020603050405020304" pitchFamily="18" charset="0"/>
              </a:rPr>
              <a:t>№ 315 </a:t>
            </a:r>
            <a:r>
              <a:rPr lang="ru-RU" sz="1600" dirty="0" smtClean="0">
                <a:ea typeface="Times New Roman" panose="02020603050405020304" pitchFamily="18" charset="0"/>
              </a:rPr>
              <a:t>«О </a:t>
            </a:r>
            <a:r>
              <a:rPr lang="ru-RU" sz="1600" dirty="0">
                <a:ea typeface="Times New Roman" panose="02020603050405020304" pitchFamily="18" charset="0"/>
              </a:rPr>
              <a:t>внесении изменений в Порядок заполнения, учета и выдачи аттестатов об основном общем и среднем общем образовании и их дубликатов, утвержденный приказом Министерства образования и науки Российской Федерации от 14 февраля 2014 г. № </a:t>
            </a:r>
            <a:r>
              <a:rPr lang="ru-RU" sz="1600" dirty="0" smtClean="0">
                <a:ea typeface="Times New Roman" panose="02020603050405020304" pitchFamily="18" charset="0"/>
              </a:rPr>
              <a:t>115»</a:t>
            </a:r>
          </a:p>
          <a:p>
            <a:pPr lvl="0" algn="just">
              <a:defRPr/>
            </a:pPr>
            <a:endParaRPr lang="ru-RU" sz="1600" b="1" dirty="0">
              <a:solidFill>
                <a:srgbClr val="A8246E"/>
              </a:solidFill>
              <a:ea typeface="Times New Roman" panose="02020603050405020304" pitchFamily="18" charset="0"/>
            </a:endParaRPr>
          </a:p>
        </p:txBody>
      </p:sp>
      <p:sp>
        <p:nvSpPr>
          <p:cNvPr id="5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010400" y="14084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7</a:t>
            </a:fld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14084"/>
            <a:ext cx="84969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Аттестаты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8912310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99592" y="1203598"/>
            <a:ext cx="777686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>
              <a:buFont typeface="Wingdings" panose="05000000000000000000" pitchFamily="2" charset="2"/>
              <a:buChar char="ü"/>
              <a:defRPr/>
            </a:pPr>
            <a:r>
              <a:rPr lang="ru-RU" sz="1600" dirty="0">
                <a:ea typeface="Times New Roman" panose="02020603050405020304" pitchFamily="18" charset="0"/>
              </a:rPr>
              <a:t>Названия учебных предметов </a:t>
            </a:r>
            <a:r>
              <a:rPr lang="ru-RU" sz="1600" b="1" dirty="0">
                <a:solidFill>
                  <a:srgbClr val="A8246E"/>
                </a:solidFill>
                <a:ea typeface="Times New Roman" panose="02020603050405020304" pitchFamily="18" charset="0"/>
              </a:rPr>
              <a:t>"Родной язык", "Родная литература", "Иностранный язык", "Второй иностранный язык" </a:t>
            </a:r>
            <a:r>
              <a:rPr lang="ru-RU" sz="1600" dirty="0">
                <a:ea typeface="Times New Roman" panose="02020603050405020304" pitchFamily="18" charset="0"/>
              </a:rPr>
              <a:t>уточняются записью (в скобках), указывающей, какой родной или иностранный язык изучался выпускником. При этом допускается сокращение слова в соответствии с правилами русской орфографии (английский - (англ.), французский - (франц.); при необходимости допускается перенос записи на следующую строку</a:t>
            </a:r>
            <a:r>
              <a:rPr lang="ru-RU" sz="1600" dirty="0" smtClean="0">
                <a:ea typeface="Times New Roman" panose="02020603050405020304" pitchFamily="18" charset="0"/>
              </a:rPr>
              <a:t>.</a:t>
            </a:r>
          </a:p>
          <a:p>
            <a:pPr marL="285750" lvl="0" indent="-285750" algn="just">
              <a:buFont typeface="Wingdings" panose="05000000000000000000" pitchFamily="2" charset="2"/>
              <a:buChar char="ü"/>
              <a:defRPr/>
            </a:pPr>
            <a:endParaRPr lang="ru-RU" sz="1600" dirty="0">
              <a:ea typeface="Times New Roman" panose="02020603050405020304" pitchFamily="18" charset="0"/>
            </a:endParaRPr>
          </a:p>
          <a:p>
            <a:pPr marL="285750" lvl="0" indent="-285750" algn="just">
              <a:buFont typeface="Wingdings" panose="05000000000000000000" pitchFamily="2" charset="2"/>
              <a:buChar char="ü"/>
              <a:defRPr/>
            </a:pPr>
            <a:r>
              <a:rPr lang="ru-RU" sz="1600" dirty="0">
                <a:ea typeface="Times New Roman" panose="02020603050405020304" pitchFamily="18" charset="0"/>
              </a:rPr>
              <a:t>В связи с тем, что экзамен по математике не проводится, название предметов </a:t>
            </a:r>
            <a:r>
              <a:rPr lang="ru-RU" sz="1600" b="1" dirty="0">
                <a:solidFill>
                  <a:srgbClr val="A8246E"/>
                </a:solidFill>
                <a:ea typeface="Times New Roman" panose="02020603050405020304" pitchFamily="18" charset="0"/>
              </a:rPr>
              <a:t>«Математика», «Алгебра», «Геометрия»</a:t>
            </a:r>
            <a:r>
              <a:rPr lang="ru-RU" sz="1600" dirty="0">
                <a:ea typeface="Times New Roman" panose="02020603050405020304" pitchFamily="18" charset="0"/>
              </a:rPr>
              <a:t> дается в соответствии с учебным планом.</a:t>
            </a:r>
          </a:p>
          <a:p>
            <a:pPr lvl="0" algn="just">
              <a:defRPr/>
            </a:pPr>
            <a:endParaRPr lang="ru-RU" sz="1600" dirty="0">
              <a:solidFill>
                <a:srgbClr val="A8246E"/>
              </a:solidFill>
              <a:ea typeface="Times New Roman" panose="02020603050405020304" pitchFamily="18" charset="0"/>
            </a:endParaRPr>
          </a:p>
        </p:txBody>
      </p:sp>
      <p:sp>
        <p:nvSpPr>
          <p:cNvPr id="5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010400" y="14084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8</a:t>
            </a:fld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14084"/>
            <a:ext cx="84969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Аттестаты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278283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39552" y="9848"/>
            <a:ext cx="860444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Times New Roman" panose="02020603050405020304" pitchFamily="18" charset="0"/>
                <a:cs typeface="Times New Roman" panose="02020603050405020304" pitchFamily="18" charset="0"/>
              </a:rPr>
              <a:t>Итоговое собеседование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Times New Roman" panose="02020603050405020304" pitchFamily="18" charset="0"/>
                <a:cs typeface="Times New Roman" panose="02020603050405020304" pitchFamily="18" charset="0"/>
              </a:rPr>
              <a:t>по русскому языку в 9 классе</a:t>
            </a:r>
            <a:endParaRPr kumimoji="0" lang="ru-RU" sz="3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53344" y="1419622"/>
            <a:ext cx="7776864" cy="32624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Даты: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A8246E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12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A8246E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февраля, 11 марта и 18 мая 2020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A8246E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года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Times New Roman" panose="02020603050405020304" pitchFamily="18" charset="0"/>
              <a:cs typeface="+mn-cs"/>
            </a:endParaRPr>
          </a:p>
          <a:p>
            <a:pPr marL="0" marR="0" lvl="0" indent="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Место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проведения: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A8246E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1087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общеобразовательных организаций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Times New Roman" panose="02020603050405020304" pitchFamily="18" charset="0"/>
              <a:cs typeface="+mn-cs"/>
            </a:endParaRPr>
          </a:p>
          <a:p>
            <a:pPr marL="0" marR="0" lvl="0" indent="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Участники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: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 все обучающиеся 9 классов, в том числе на семейном обучении (экстерны)</a:t>
            </a:r>
          </a:p>
          <a:p>
            <a:pPr marL="0" marR="0" lvl="0" indent="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Продолжительность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собеседования с одним обучающимся: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A8246E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15 минут</a:t>
            </a:r>
          </a:p>
          <a:p>
            <a:pPr marL="0" marR="0" lvl="0" indent="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Продолжительность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собеседования с одним обучающимся с ОВЗ: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15 + 30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минут</a:t>
            </a:r>
            <a:endParaRPr kumimoji="0" lang="ru-RU" sz="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Times New Roman" panose="02020603050405020304" pitchFamily="18" charset="0"/>
              <a:cs typeface="+mn-cs"/>
            </a:endParaRPr>
          </a:p>
          <a:p>
            <a:pPr marL="0" marR="0" lvl="0" indent="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Итоги: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A8246E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37891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 обучающийся (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99,96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%),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в том числе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экстерны, успешно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справились с заданиями и получили «зачет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»</a:t>
            </a:r>
          </a:p>
          <a:p>
            <a:pPr marL="0" marR="0" lvl="0" indent="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A8246E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2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участника итогового собеседования (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0,04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%) получили неудовлетворительный результат («незачет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»)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010400" y="14084"/>
            <a:ext cx="21336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4422185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0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9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8529</TotalTime>
  <Words>1512</Words>
  <Application>Microsoft Office PowerPoint</Application>
  <PresentationFormat>Экран (16:9)</PresentationFormat>
  <Paragraphs>208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3" baseType="lpstr">
      <vt:lpstr>Arial</vt:lpstr>
      <vt:lpstr>Calibri</vt:lpstr>
      <vt:lpstr>Times New Roman</vt:lpstr>
      <vt:lpstr>Wingdings</vt:lpstr>
      <vt:lpstr>2_Тема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Пользователь Windows</cp:lastModifiedBy>
  <cp:revision>649</cp:revision>
  <cp:lastPrinted>2020-05-27T12:25:41Z</cp:lastPrinted>
  <dcterms:created xsi:type="dcterms:W3CDTF">2015-10-13T08:15:21Z</dcterms:created>
  <dcterms:modified xsi:type="dcterms:W3CDTF">2020-05-27T12:26:32Z</dcterms:modified>
</cp:coreProperties>
</file>